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85" r:id="rId5"/>
    <p:sldId id="259" r:id="rId6"/>
    <p:sldId id="260" r:id="rId7"/>
    <p:sldId id="264" r:id="rId8"/>
    <p:sldId id="262" r:id="rId9"/>
    <p:sldId id="263" r:id="rId10"/>
    <p:sldId id="266" r:id="rId11"/>
    <p:sldId id="267" r:id="rId12"/>
    <p:sldId id="268" r:id="rId13"/>
    <p:sldId id="272" r:id="rId14"/>
    <p:sldId id="274" r:id="rId15"/>
    <p:sldId id="276" r:id="rId16"/>
    <p:sldId id="277" r:id="rId17"/>
    <p:sldId id="273" r:id="rId18"/>
    <p:sldId id="278" r:id="rId19"/>
    <p:sldId id="279" r:id="rId20"/>
    <p:sldId id="280" r:id="rId21"/>
    <p:sldId id="283" r:id="rId22"/>
    <p:sldId id="284" r:id="rId23"/>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380"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2D29"/>
    <a:srgbClr val="8796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howGuides="1">
      <p:cViewPr varScale="1">
        <p:scale>
          <a:sx n="62" d="100"/>
          <a:sy n="62" d="100"/>
        </p:scale>
        <p:origin x="792" y="60"/>
      </p:cViewPr>
      <p:guideLst>
        <p:guide orient="horz" pos="2380"/>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03300" y="685800"/>
            <a:ext cx="48514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569639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103C-0893-0663-59B9-FEB3D3C494E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62C4B1A-8B23-1090-7334-7688C0019BED}"/>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83043712-1D6C-E866-D6E4-7ED673D74387}"/>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812999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B6474-3AA3-968C-7D1D-2FF0822F461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6391405-1424-2D94-925E-11E133103BF6}"/>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263F193F-C1FD-ED57-5463-F44746338C84}"/>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921861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048B4-016B-3A27-FB4A-B3F5BDA9D68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599C5A2-6793-25F0-933D-C502537C29C0}"/>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B39BC9F6-0EDB-1B99-D261-23FF581C9350}"/>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551168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2C763-4593-E96E-E32A-E783C5AA52B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AC8040D-214C-FCF9-E073-ED72D85E47FC}"/>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11EFDEEC-A7E1-D8DB-A7F8-3C81E8A893CD}"/>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974851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79D24-A0BB-ED22-E44D-09CA78B3696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5DB5CAF-CF0A-2CB5-82ED-E973E73C86F7}"/>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8BEC6B9B-2F41-3FCF-8A92-4442CCEB3375}"/>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595239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45C5D-88EB-B85C-EC6F-B8613FC1795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56B2CE7-AB11-108B-683F-C69FE4E217DB}"/>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A0173C9F-8AF2-009F-8320-31F9BFB9688C}"/>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265206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44007-BC5D-09EA-119E-CC464F3F901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E0C48A8-2452-28C5-270D-4C65790E1759}"/>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ED7D0595-87E6-11EA-9DCB-E64323C1F093}"/>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060320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A256A-A6A1-EF2B-42AB-3F8CF9EE33F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AB3BDBB-4040-9AB5-4D53-0E387961321F}"/>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223EF125-AAF0-1DF9-30C3-2F1523369D00}"/>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061590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24C1-E0D5-8D1A-8B71-19D2084BD90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DDACC5D-5248-B2AA-22BE-596BBE61D8E5}"/>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A9D76190-73A3-D091-1315-C6D31F25D083}"/>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05923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B7943-DF3F-0DA9-CDE3-03EFAE82957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0A19955-4A34-A7E7-5AD9-658A93D1A779}"/>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C75FC94E-57FE-9CC2-3EF3-FEBDD25BEF3C}"/>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004288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924B2-C84D-F919-1856-309D19DAB2A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3CF5AEA-0441-0C4F-40C1-262DB54C470C}"/>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7007F65A-73C0-6EB7-B351-8FB7F47AFA28}"/>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004731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8962F-7C0F-D885-9FCD-795199A8F37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06A05EE-933D-F78F-EE22-FB952F44A677}"/>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ABCF16DA-5F01-33EC-1687-AC2709E56E0E}"/>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209053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097A3-EB06-1CB4-36BD-5A106C4A43D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BBDAA51-2DC4-3A21-BBFE-A5CC223E9461}"/>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D73F0953-F6EB-D190-38F0-4C351A07A36A}"/>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20202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42243-3202-1253-A3D8-C47AC37D0AF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60F446C-94F0-5693-AC83-21527C6C4117}"/>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E473EDCD-2685-AEC3-ABFA-682DA83B185E}"/>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703182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8B387-3F10-A0BC-7AE0-CB48D509BBD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D3CE89A-EE3A-F771-801D-83385AB11EC5}"/>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CCDC3527-357E-12CA-075E-2156E893C796}"/>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625133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0AA7C-2B8F-7076-8920-F4950AB3D82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A7AFC5B-45F3-2618-62A9-CBAC6A42632E}"/>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DD202172-D30B-A5B0-41E4-805AB880FE9A}"/>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337247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43A20-2459-2DFA-8318-6C351DCB4FF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F208BAE-16AA-C803-1ACD-EE854CAF0501}"/>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219C6286-681A-3F39-AFB9-98CF3C0A300A}"/>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942257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A7E82-4CE6-75B6-E5E0-CC424509528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F8705AE-CC91-29BB-0152-ACF326439E7D}"/>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6C7C39BF-9AD5-98AB-5494-DC16365D3D29}"/>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97150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F7F41-491F-50D3-B807-AFC0A489C6F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5D591DB-F11C-B247-54D3-F5AB4B94348B}"/>
              </a:ext>
            </a:extLst>
          </p:cNvPr>
          <p:cNvSpPr>
            <a:spLocks noGrp="1" noRot="1" noChangeAspect="1"/>
          </p:cNvSpPr>
          <p:nvPr>
            <p:ph type="sldImg"/>
          </p:nvPr>
        </p:nvSpPr>
        <p:spPr>
          <a:xfrm>
            <a:off x="1003300" y="685800"/>
            <a:ext cx="4851400" cy="3429000"/>
          </a:xfrm>
        </p:spPr>
      </p:sp>
      <p:sp>
        <p:nvSpPr>
          <p:cNvPr id="3" name="Segnaposto note 2">
            <a:extLst>
              <a:ext uri="{FF2B5EF4-FFF2-40B4-BE49-F238E27FC236}">
                <a16:creationId xmlns:a16="http://schemas.microsoft.com/office/drawing/2014/main" id="{F6FAD354-4F3C-86D6-5E07-B8B0E2E4C537}"/>
              </a:ext>
            </a:extLst>
          </p:cNvPr>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31255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685800" y="2130425"/>
            <a:ext cx="7772400" cy="1470025"/>
          </a:xfrm>
          <a:prstGeom prst="rect">
            <a:avLst/>
          </a:prstGeom>
        </p:spPr>
        <p:txBody>
          <a:bodyPr/>
          <a:lstStyle/>
          <a:p>
            <a:r>
              <a:t>Titolo Testo</a:t>
            </a:r>
          </a:p>
        </p:txBody>
      </p:sp>
      <p:sp>
        <p:nvSpPr>
          <p:cNvPr id="12" name="Corpo livello uno…"/>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olo Testo"/>
          <p:cNvSpPr txBox="1">
            <a:spLocks noGrp="1"/>
          </p:cNvSpPr>
          <p:nvPr>
            <p:ph type="title"/>
          </p:nvPr>
        </p:nvSpPr>
        <p:spPr>
          <a:xfrm>
            <a:off x="457200" y="274638"/>
            <a:ext cx="8229600" cy="1143001"/>
          </a:xfrm>
          <a:prstGeom prst="rect">
            <a:avLst/>
          </a:prstGeom>
        </p:spPr>
        <p:txBody>
          <a:bodyPr/>
          <a:lstStyle/>
          <a:p>
            <a:r>
              <a:t>Titolo Testo</a:t>
            </a:r>
          </a:p>
        </p:txBody>
      </p:sp>
      <p:sp>
        <p:nvSpPr>
          <p:cNvPr id="21" name="Corpo livello uno…"/>
          <p:cNvSpPr txBox="1">
            <a:spLocks noGrp="1"/>
          </p:cNvSpPr>
          <p:nvPr>
            <p:ph type="body" idx="1"/>
          </p:nvPr>
        </p:nvSpPr>
        <p:spPr>
          <a:xfrm>
            <a:off x="457200" y="1600200"/>
            <a:ext cx="8229600" cy="45259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olo Testo"/>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Titolo Testo</a:t>
            </a:r>
          </a:p>
        </p:txBody>
      </p:sp>
      <p:sp>
        <p:nvSpPr>
          <p:cNvPr id="30" name="Corpo livello uno…"/>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olo Testo"/>
          <p:cNvSpPr txBox="1">
            <a:spLocks noGrp="1"/>
          </p:cNvSpPr>
          <p:nvPr>
            <p:ph type="title"/>
          </p:nvPr>
        </p:nvSpPr>
        <p:spPr>
          <a:xfrm>
            <a:off x="457200" y="274638"/>
            <a:ext cx="8229600" cy="1143001"/>
          </a:xfrm>
          <a:prstGeom prst="rect">
            <a:avLst/>
          </a:prstGeom>
        </p:spPr>
        <p:txBody>
          <a:bodyPr/>
          <a:lstStyle/>
          <a:p>
            <a:r>
              <a:t>Titolo Testo</a:t>
            </a:r>
          </a:p>
        </p:txBody>
      </p:sp>
      <p:sp>
        <p:nvSpPr>
          <p:cNvPr id="39" name="Corpo livello uno…"/>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olo Testo"/>
          <p:cNvSpPr txBox="1">
            <a:spLocks noGrp="1"/>
          </p:cNvSpPr>
          <p:nvPr>
            <p:ph type="title"/>
          </p:nvPr>
        </p:nvSpPr>
        <p:spPr>
          <a:xfrm>
            <a:off x="457200" y="274638"/>
            <a:ext cx="8229600" cy="1143001"/>
          </a:xfrm>
          <a:prstGeom prst="rect">
            <a:avLst/>
          </a:prstGeom>
        </p:spPr>
        <p:txBody>
          <a:bodyPr/>
          <a:lstStyle/>
          <a:p>
            <a:r>
              <a:t>Titolo Testo</a:t>
            </a:r>
          </a:p>
        </p:txBody>
      </p:sp>
      <p:sp>
        <p:nvSpPr>
          <p:cNvPr id="48" name="Corpo livello uno…"/>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Corpo livello uno</a:t>
            </a:r>
          </a:p>
          <a:p>
            <a:pPr lvl="1"/>
            <a:r>
              <a:t>Corpo livello due</a:t>
            </a:r>
          </a:p>
          <a:p>
            <a:pPr lvl="2"/>
            <a:r>
              <a:t>Corpo livello tre</a:t>
            </a:r>
          </a:p>
          <a:p>
            <a:pPr lvl="3"/>
            <a:r>
              <a:t>Corpo livello quattro</a:t>
            </a:r>
          </a:p>
          <a:p>
            <a:pPr lvl="4"/>
            <a:r>
              <a:t>Corpo livello cinque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olo Testo"/>
          <p:cNvSpPr txBox="1">
            <a:spLocks noGrp="1"/>
          </p:cNvSpPr>
          <p:nvPr>
            <p:ph type="title"/>
          </p:nvPr>
        </p:nvSpPr>
        <p:spPr>
          <a:xfrm>
            <a:off x="457200" y="274638"/>
            <a:ext cx="8229600" cy="1143001"/>
          </a:xfrm>
          <a:prstGeom prst="rect">
            <a:avLst/>
          </a:prstGeom>
        </p:spPr>
        <p:txBody>
          <a:bodyPr/>
          <a:lstStyle/>
          <a:p>
            <a:r>
              <a:t>Titolo Testo</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olo Testo"/>
          <p:cNvSpPr txBox="1">
            <a:spLocks noGrp="1"/>
          </p:cNvSpPr>
          <p:nvPr>
            <p:ph type="title"/>
          </p:nvPr>
        </p:nvSpPr>
        <p:spPr>
          <a:xfrm>
            <a:off x="457200" y="273050"/>
            <a:ext cx="3008314" cy="1162050"/>
          </a:xfrm>
          <a:prstGeom prst="rect">
            <a:avLst/>
          </a:prstGeom>
        </p:spPr>
        <p:txBody>
          <a:bodyPr anchor="b"/>
          <a:lstStyle>
            <a:lvl1pPr algn="l">
              <a:defRPr sz="2000" b="1"/>
            </a:lvl1pPr>
          </a:lstStyle>
          <a:p>
            <a:r>
              <a:t>Titolo Testo</a:t>
            </a:r>
          </a:p>
        </p:txBody>
      </p:sp>
      <p:sp>
        <p:nvSpPr>
          <p:cNvPr id="73" name="Corpo livello uno…"/>
          <p:cNvSpPr txBox="1">
            <a:spLocks noGrp="1"/>
          </p:cNvSpPr>
          <p:nvPr>
            <p:ph type="body" sz="half" idx="1"/>
          </p:nvPr>
        </p:nvSpPr>
        <p:spPr>
          <a:xfrm>
            <a:off x="3575050" y="273050"/>
            <a:ext cx="5111750" cy="585311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4" name="Text Placeholder 3"/>
          <p:cNvSpPr>
            <a:spLocks noGrp="1"/>
          </p:cNvSpPr>
          <p:nvPr>
            <p:ph type="body" sz="quarter"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olo Testo"/>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Titolo Testo</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Corpo livello uno…"/>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534669" y="101453"/>
            <a:ext cx="9624061" cy="1661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Titolo Testo</a:t>
            </a:r>
          </a:p>
        </p:txBody>
      </p:sp>
      <p:sp>
        <p:nvSpPr>
          <p:cNvPr id="3" name="Corpo livello uno…"/>
          <p:cNvSpPr txBox="1">
            <a:spLocks noGrp="1"/>
          </p:cNvSpPr>
          <p:nvPr>
            <p:ph type="body" idx="1"/>
          </p:nvPr>
        </p:nvSpPr>
        <p:spPr>
          <a:xfrm>
            <a:off x="534669" y="1763183"/>
            <a:ext cx="9624061" cy="5793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p:cNvGrpSpPr/>
        <p:nvPr/>
      </p:nvGrpSpPr>
      <p:grpSpPr>
        <a:xfrm>
          <a:off x="0" y="0"/>
          <a:ext cx="0" cy="0"/>
          <a:chOff x="0" y="0"/>
          <a:chExt cx="0" cy="0"/>
        </a:xfrm>
      </p:grpSpPr>
      <p:sp>
        <p:nvSpPr>
          <p:cNvPr id="94" name="AutoShape 2"/>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p:cNvSpPr/>
          <p:nvPr/>
        </p:nvSpPr>
        <p:spPr>
          <a:xfrm>
            <a:off x="192809" y="277756"/>
            <a:ext cx="10307782" cy="6997490"/>
          </a:xfrm>
          <a:prstGeom prst="rect">
            <a:avLst/>
          </a:prstGeom>
          <a:solidFill>
            <a:srgbClr val="FFFFFF"/>
          </a:solidFill>
          <a:ln w="12700">
            <a:miter lim="400000"/>
          </a:ln>
        </p:spPr>
        <p:txBody>
          <a:bodyPr lIns="45719" rIns="45719"/>
          <a:lstStyle/>
          <a:p>
            <a:endParaRPr/>
          </a:p>
        </p:txBody>
      </p:sp>
      <p:grpSp>
        <p:nvGrpSpPr>
          <p:cNvPr id="101" name="Group 4"/>
          <p:cNvGrpSpPr/>
          <p:nvPr/>
        </p:nvGrpSpPr>
        <p:grpSpPr>
          <a:xfrm>
            <a:off x="1812175" y="1375387"/>
            <a:ext cx="7157025" cy="3289260"/>
            <a:chOff x="87976" y="278894"/>
            <a:chExt cx="7157023" cy="3289259"/>
          </a:xfrm>
        </p:grpSpPr>
        <p:sp>
          <p:nvSpPr>
            <p:cNvPr id="96" name="TextBox 5"/>
            <p:cNvSpPr txBox="1"/>
            <p:nvPr/>
          </p:nvSpPr>
          <p:spPr>
            <a:xfrm>
              <a:off x="87976" y="2681756"/>
              <a:ext cx="7157023" cy="8863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r>
                <a:rPr lang="it-IT" sz="8000" b="1" dirty="0">
                  <a:solidFill>
                    <a:srgbClr val="AD2D29"/>
                  </a:solidFill>
                </a:rPr>
                <a:t>CORU SARDU</a:t>
              </a:r>
              <a:endParaRPr sz="8000" b="1" dirty="0">
                <a:solidFill>
                  <a:srgbClr val="AD2D29"/>
                </a:solidFill>
              </a:endParaRPr>
            </a:p>
          </p:txBody>
        </p:sp>
        <p:sp>
          <p:nvSpPr>
            <p:cNvPr id="100" name="Freeform 10"/>
            <p:cNvSpPr/>
            <p:nvPr/>
          </p:nvSpPr>
          <p:spPr>
            <a:xfrm>
              <a:off x="3459659" y="278894"/>
              <a:ext cx="325681" cy="480765"/>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endParaRPr/>
            </a:p>
          </p:txBody>
        </p:sp>
      </p:grpSp>
      <p:pic>
        <p:nvPicPr>
          <p:cNvPr id="108" name="Coru sardu logo.jpg" descr="Coru sardu logo.jpg"/>
          <p:cNvPicPr>
            <a:picLocks noChangeAspect="1"/>
          </p:cNvPicPr>
          <p:nvPr/>
        </p:nvPicPr>
        <p:blipFill>
          <a:blip r:embed="rId3"/>
          <a:stretch>
            <a:fillRect/>
          </a:stretch>
        </p:blipFill>
        <p:spPr>
          <a:xfrm>
            <a:off x="4815961" y="818741"/>
            <a:ext cx="1204113" cy="1701864"/>
          </a:xfrm>
          <a:prstGeom prst="rect">
            <a:avLst/>
          </a:prstGeom>
          <a:ln w="12700">
            <a:miter lim="400000"/>
          </a:ln>
        </p:spPr>
      </p:pic>
      <p:pic>
        <p:nvPicPr>
          <p:cNvPr id="109" name="logo regione.png" descr="logo regione.png"/>
          <p:cNvPicPr>
            <a:picLocks noChangeAspect="1"/>
          </p:cNvPicPr>
          <p:nvPr/>
        </p:nvPicPr>
        <p:blipFill>
          <a:blip r:embed="rId4"/>
          <a:stretch>
            <a:fillRect/>
          </a:stretch>
        </p:blipFill>
        <p:spPr>
          <a:xfrm>
            <a:off x="7009203" y="792168"/>
            <a:ext cx="1272824" cy="750966"/>
          </a:xfrm>
          <a:prstGeom prst="rect">
            <a:avLst/>
          </a:prstGeom>
          <a:ln w="12700">
            <a:miter lim="400000"/>
          </a:ln>
        </p:spPr>
      </p:pic>
      <p:pic>
        <p:nvPicPr>
          <p:cNvPr id="110" name="Immagine 8" descr="Immagine 8"/>
          <p:cNvPicPr>
            <a:picLocks noChangeAspect="1"/>
          </p:cNvPicPr>
          <p:nvPr/>
        </p:nvPicPr>
        <p:blipFill>
          <a:blip r:embed="rId5"/>
          <a:stretch>
            <a:fillRect/>
          </a:stretch>
        </p:blipFill>
        <p:spPr>
          <a:xfrm>
            <a:off x="2059682" y="818741"/>
            <a:ext cx="1767150" cy="40191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BDBE5EFE-6BF2-77CE-9F2B-962EBC42F6C0}"/>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D1F5412B-730D-13F1-A911-15795CD4EFAB}"/>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B8D76525-B18A-1F3A-E1C1-DF334A5A9F64}"/>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sp>
        <p:nvSpPr>
          <p:cNvPr id="96" name="TextBox 5">
            <a:extLst>
              <a:ext uri="{FF2B5EF4-FFF2-40B4-BE49-F238E27FC236}">
                <a16:creationId xmlns:a16="http://schemas.microsoft.com/office/drawing/2014/main" id="{E8D0B0FC-077E-FBBF-8E17-7D48AF4C5B24}"/>
              </a:ext>
            </a:extLst>
          </p:cNvPr>
          <p:cNvSpPr txBox="1"/>
          <p:nvPr/>
        </p:nvSpPr>
        <p:spPr>
          <a:xfrm>
            <a:off x="252257" y="1758143"/>
            <a:ext cx="10268150" cy="23924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r>
              <a:rPr lang="it-IT" sz="4000" dirty="0">
                <a:solidFill>
                  <a:srgbClr val="AD2D29"/>
                </a:solidFill>
              </a:rPr>
              <a:t>Comenti est </a:t>
            </a:r>
            <a:r>
              <a:rPr lang="it-IT" sz="4000" dirty="0" err="1">
                <a:solidFill>
                  <a:srgbClr val="AD2D29"/>
                </a:solidFill>
              </a:rPr>
              <a:t>andau</a:t>
            </a:r>
            <a:r>
              <a:rPr lang="it-IT" sz="4000" dirty="0">
                <a:solidFill>
                  <a:srgbClr val="AD2D29"/>
                </a:solidFill>
              </a:rPr>
              <a:t> a </a:t>
            </a:r>
            <a:r>
              <a:rPr lang="it-IT" sz="4000" dirty="0" err="1">
                <a:solidFill>
                  <a:srgbClr val="AD2D29"/>
                </a:solidFill>
              </a:rPr>
              <a:t>innantis</a:t>
            </a:r>
            <a:r>
              <a:rPr lang="it-IT" sz="4000" dirty="0">
                <a:solidFill>
                  <a:srgbClr val="AD2D29"/>
                </a:solidFill>
              </a:rPr>
              <a:t> su </a:t>
            </a:r>
            <a:r>
              <a:rPr lang="it-IT" sz="4000" dirty="0" err="1">
                <a:solidFill>
                  <a:srgbClr val="AD2D29"/>
                </a:solidFill>
              </a:rPr>
              <a:t>progetu</a:t>
            </a:r>
            <a:r>
              <a:rPr lang="it-IT" sz="4000" dirty="0">
                <a:solidFill>
                  <a:srgbClr val="AD2D29"/>
                </a:solidFill>
              </a:rPr>
              <a:t> ?</a:t>
            </a:r>
          </a:p>
          <a:p>
            <a:r>
              <a:rPr lang="en-US" sz="4000" dirty="0">
                <a:solidFill>
                  <a:schemeClr val="accent1">
                    <a:lumMod val="50000"/>
                  </a:schemeClr>
                </a:solidFill>
              </a:rPr>
              <a:t>How did the project continue?</a:t>
            </a:r>
            <a:endParaRPr lang="it-IT" sz="4000" dirty="0">
              <a:solidFill>
                <a:schemeClr val="accent1">
                  <a:lumMod val="50000"/>
                </a:schemeClr>
              </a:solidFill>
            </a:endParaRPr>
          </a:p>
          <a:p>
            <a:endParaRPr lang="it-IT" sz="4000" dirty="0">
              <a:solidFill>
                <a:schemeClr val="accent1">
                  <a:lumMod val="50000"/>
                </a:schemeClr>
              </a:solidFill>
            </a:endParaRPr>
          </a:p>
        </p:txBody>
      </p:sp>
      <p:pic>
        <p:nvPicPr>
          <p:cNvPr id="108" name="Coru sardu logo.jpg" descr="Coru sardu logo.jpg">
            <a:extLst>
              <a:ext uri="{FF2B5EF4-FFF2-40B4-BE49-F238E27FC236}">
                <a16:creationId xmlns:a16="http://schemas.microsoft.com/office/drawing/2014/main" id="{E9ECD570-5DC6-7485-DF34-B66123167B51}"/>
              </a:ext>
            </a:extLst>
          </p:cNvPr>
          <p:cNvPicPr>
            <a:picLocks noChangeAspect="1"/>
          </p:cNvPicPr>
          <p:nvPr/>
        </p:nvPicPr>
        <p:blipFill>
          <a:blip r:embed="rId3"/>
          <a:stretch>
            <a:fillRect/>
          </a:stretch>
        </p:blipFill>
        <p:spPr>
          <a:xfrm>
            <a:off x="4975839" y="441757"/>
            <a:ext cx="884156" cy="1249645"/>
          </a:xfrm>
          <a:prstGeom prst="rect">
            <a:avLst/>
          </a:prstGeom>
          <a:ln w="12700">
            <a:miter lim="400000"/>
          </a:ln>
        </p:spPr>
      </p:pic>
      <p:pic>
        <p:nvPicPr>
          <p:cNvPr id="109" name="logo regione.png" descr="logo regione.png">
            <a:extLst>
              <a:ext uri="{FF2B5EF4-FFF2-40B4-BE49-F238E27FC236}">
                <a16:creationId xmlns:a16="http://schemas.microsoft.com/office/drawing/2014/main" id="{82B2DEA2-62FC-3D70-2E8C-8B36C7BE584F}"/>
              </a:ext>
            </a:extLst>
          </p:cNvPr>
          <p:cNvPicPr>
            <a:picLocks noChangeAspect="1"/>
          </p:cNvPicPr>
          <p:nvPr/>
        </p:nvPicPr>
        <p:blipFill>
          <a:blip r:embed="rId4"/>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9AD60F2E-D427-760E-452A-4EC7B2095CB8}"/>
              </a:ext>
            </a:extLst>
          </p:cNvPr>
          <p:cNvPicPr>
            <a:picLocks noChangeAspect="1"/>
          </p:cNvPicPr>
          <p:nvPr/>
        </p:nvPicPr>
        <p:blipFill>
          <a:blip r:embed="rId5"/>
          <a:stretch>
            <a:fillRect/>
          </a:stretch>
        </p:blipFill>
        <p:spPr>
          <a:xfrm>
            <a:off x="2059682" y="818741"/>
            <a:ext cx="1767150" cy="401915"/>
          </a:xfrm>
          <a:prstGeom prst="rect">
            <a:avLst/>
          </a:prstGeom>
          <a:ln w="12700">
            <a:miter lim="400000"/>
          </a:ln>
        </p:spPr>
      </p:pic>
      <p:sp>
        <p:nvSpPr>
          <p:cNvPr id="3" name="TextBox 5">
            <a:extLst>
              <a:ext uri="{FF2B5EF4-FFF2-40B4-BE49-F238E27FC236}">
                <a16:creationId xmlns:a16="http://schemas.microsoft.com/office/drawing/2014/main" id="{DC6E6FBE-E22A-0CAC-F892-0ABDCDB5F2AC}"/>
              </a:ext>
            </a:extLst>
          </p:cNvPr>
          <p:cNvSpPr txBox="1"/>
          <p:nvPr/>
        </p:nvSpPr>
        <p:spPr>
          <a:xfrm>
            <a:off x="399012" y="3168291"/>
            <a:ext cx="9740942" cy="40010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pPr>
              <a:lnSpc>
                <a:spcPct val="100000"/>
              </a:lnSpc>
            </a:pPr>
            <a:endParaRPr lang="it-IT" sz="2000" dirty="0">
              <a:solidFill>
                <a:srgbClr val="AD2D29"/>
              </a:solidFill>
            </a:endParaRPr>
          </a:p>
          <a:p>
            <a:pPr algn="l">
              <a:lnSpc>
                <a:spcPct val="100000"/>
              </a:lnSpc>
            </a:pPr>
            <a:r>
              <a:rPr lang="it-IT" sz="2000" dirty="0" err="1">
                <a:solidFill>
                  <a:srgbClr val="AD2D29"/>
                </a:solidFill>
              </a:rPr>
              <a:t>Traballendi</a:t>
            </a:r>
            <a:r>
              <a:rPr lang="it-IT" sz="2000" dirty="0">
                <a:solidFill>
                  <a:srgbClr val="AD2D29"/>
                </a:solidFill>
              </a:rPr>
              <a:t> a su </a:t>
            </a:r>
            <a:r>
              <a:rPr lang="it-IT" sz="2000" dirty="0" err="1">
                <a:solidFill>
                  <a:srgbClr val="AD2D29"/>
                </a:solidFill>
              </a:rPr>
              <a:t>costau</a:t>
            </a:r>
            <a:r>
              <a:rPr lang="it-IT" sz="2000" dirty="0">
                <a:solidFill>
                  <a:srgbClr val="AD2D29"/>
                </a:solidFill>
              </a:rPr>
              <a:t> de </a:t>
            </a:r>
            <a:r>
              <a:rPr lang="it-IT" sz="2000" dirty="0" err="1">
                <a:solidFill>
                  <a:srgbClr val="AD2D29"/>
                </a:solidFill>
              </a:rPr>
              <a:t>is</a:t>
            </a:r>
            <a:r>
              <a:rPr lang="it-IT" sz="2000" dirty="0">
                <a:solidFill>
                  <a:srgbClr val="AD2D29"/>
                </a:solidFill>
              </a:rPr>
              <a:t> </a:t>
            </a:r>
            <a:r>
              <a:rPr lang="it-IT" sz="2000" dirty="0" err="1">
                <a:solidFill>
                  <a:srgbClr val="AD2D29"/>
                </a:solidFill>
              </a:rPr>
              <a:t>operadoris</a:t>
            </a:r>
            <a:r>
              <a:rPr lang="it-IT" sz="2000" dirty="0">
                <a:solidFill>
                  <a:srgbClr val="AD2D29"/>
                </a:solidFill>
              </a:rPr>
              <a:t> </a:t>
            </a:r>
            <a:r>
              <a:rPr lang="it-IT" sz="2000" dirty="0" err="1">
                <a:solidFill>
                  <a:srgbClr val="AD2D29"/>
                </a:solidFill>
              </a:rPr>
              <a:t>sanitàrius</a:t>
            </a:r>
            <a:r>
              <a:rPr lang="it-IT" sz="2000" dirty="0">
                <a:solidFill>
                  <a:srgbClr val="AD2D29"/>
                </a:solidFill>
              </a:rPr>
              <a:t> </a:t>
            </a:r>
            <a:r>
              <a:rPr lang="it-IT" sz="2000" dirty="0" err="1">
                <a:solidFill>
                  <a:srgbClr val="AD2D29"/>
                </a:solidFill>
              </a:rPr>
              <a:t>eus</a:t>
            </a:r>
            <a:r>
              <a:rPr lang="it-IT" sz="2000" dirty="0">
                <a:solidFill>
                  <a:srgbClr val="AD2D29"/>
                </a:solidFill>
              </a:rPr>
              <a:t> </a:t>
            </a:r>
            <a:r>
              <a:rPr lang="it-IT" sz="2000" dirty="0" err="1">
                <a:solidFill>
                  <a:srgbClr val="AD2D29"/>
                </a:solidFill>
              </a:rPr>
              <a:t>cumprèndiu</a:t>
            </a:r>
            <a:r>
              <a:rPr lang="it-IT" sz="2000" dirty="0">
                <a:solidFill>
                  <a:srgbClr val="AD2D29"/>
                </a:solidFill>
              </a:rPr>
              <a:t> chi </a:t>
            </a:r>
            <a:r>
              <a:rPr lang="it-IT" sz="2000" dirty="0" err="1">
                <a:solidFill>
                  <a:srgbClr val="AD2D29"/>
                </a:solidFill>
              </a:rPr>
              <a:t>fiaus</a:t>
            </a:r>
            <a:r>
              <a:rPr lang="it-IT" sz="2000" dirty="0">
                <a:solidFill>
                  <a:srgbClr val="AD2D29"/>
                </a:solidFill>
              </a:rPr>
              <a:t> </a:t>
            </a:r>
            <a:r>
              <a:rPr lang="it-IT" sz="2000" dirty="0" err="1">
                <a:solidFill>
                  <a:srgbClr val="AD2D29"/>
                </a:solidFill>
              </a:rPr>
              <a:t>pesendi</a:t>
            </a:r>
            <a:r>
              <a:rPr lang="it-IT" sz="2000" dirty="0">
                <a:solidFill>
                  <a:srgbClr val="AD2D29"/>
                </a:solidFill>
              </a:rPr>
              <a:t> una </a:t>
            </a:r>
            <a:r>
              <a:rPr lang="it-IT" sz="2000" dirty="0" err="1">
                <a:solidFill>
                  <a:srgbClr val="AD2D29"/>
                </a:solidFill>
              </a:rPr>
              <a:t>cuscièntzia</a:t>
            </a:r>
            <a:r>
              <a:rPr lang="it-IT" sz="2000" dirty="0">
                <a:solidFill>
                  <a:srgbClr val="AD2D29"/>
                </a:solidFill>
              </a:rPr>
              <a:t> </a:t>
            </a:r>
            <a:r>
              <a:rPr lang="it-IT" sz="2000" dirty="0" err="1">
                <a:solidFill>
                  <a:srgbClr val="AD2D29"/>
                </a:solidFill>
              </a:rPr>
              <a:t>noa</a:t>
            </a:r>
            <a:r>
              <a:rPr lang="it-IT" sz="2000" dirty="0">
                <a:solidFill>
                  <a:srgbClr val="AD2D29"/>
                </a:solidFill>
              </a:rPr>
              <a:t> in </a:t>
            </a:r>
            <a:r>
              <a:rPr lang="it-IT" sz="2000" dirty="0" err="1">
                <a:solidFill>
                  <a:srgbClr val="AD2D29"/>
                </a:solidFill>
              </a:rPr>
              <a:t>contu</a:t>
            </a:r>
            <a:r>
              <a:rPr lang="it-IT" sz="2000" dirty="0">
                <a:solidFill>
                  <a:srgbClr val="AD2D29"/>
                </a:solidFill>
              </a:rPr>
              <a:t> de </a:t>
            </a:r>
            <a:r>
              <a:rPr lang="it-IT" sz="2000" dirty="0" err="1">
                <a:solidFill>
                  <a:srgbClr val="AD2D29"/>
                </a:solidFill>
              </a:rPr>
              <a:t>lìngua</a:t>
            </a:r>
            <a:r>
              <a:rPr lang="it-IT" sz="2000" dirty="0">
                <a:solidFill>
                  <a:srgbClr val="AD2D29"/>
                </a:solidFill>
              </a:rPr>
              <a:t> sarda e chi s’</a:t>
            </a:r>
            <a:r>
              <a:rPr lang="it-IT" sz="2000" dirty="0" err="1">
                <a:solidFill>
                  <a:srgbClr val="AD2D29"/>
                </a:solidFill>
              </a:rPr>
              <a:t>ispidali</a:t>
            </a:r>
            <a:r>
              <a:rPr lang="it-IT" sz="2000" dirty="0">
                <a:solidFill>
                  <a:srgbClr val="AD2D29"/>
                </a:solidFill>
              </a:rPr>
              <a:t>  fiat </a:t>
            </a:r>
            <a:r>
              <a:rPr lang="it-IT" sz="2000" dirty="0" err="1">
                <a:solidFill>
                  <a:srgbClr val="AD2D29"/>
                </a:solidFill>
              </a:rPr>
              <a:t>bessendi</a:t>
            </a:r>
            <a:r>
              <a:rPr lang="it-IT" sz="2000" dirty="0">
                <a:solidFill>
                  <a:srgbClr val="AD2D29"/>
                </a:solidFill>
              </a:rPr>
              <a:t> </a:t>
            </a:r>
            <a:r>
              <a:rPr lang="it-IT" sz="2000" dirty="0" err="1">
                <a:solidFill>
                  <a:srgbClr val="AD2D29"/>
                </a:solidFill>
              </a:rPr>
              <a:t>unu</a:t>
            </a:r>
            <a:r>
              <a:rPr lang="it-IT" sz="2000" dirty="0">
                <a:solidFill>
                  <a:srgbClr val="AD2D29"/>
                </a:solidFill>
              </a:rPr>
              <a:t> </a:t>
            </a:r>
            <a:r>
              <a:rPr lang="it-IT" sz="2000" dirty="0" err="1">
                <a:solidFill>
                  <a:srgbClr val="AD2D29"/>
                </a:solidFill>
              </a:rPr>
              <a:t>mundu</a:t>
            </a:r>
            <a:r>
              <a:rPr lang="it-IT" sz="2000" dirty="0">
                <a:solidFill>
                  <a:srgbClr val="AD2D29"/>
                </a:solidFill>
              </a:rPr>
              <a:t> </a:t>
            </a:r>
            <a:r>
              <a:rPr lang="it-IT" sz="2000" dirty="0" err="1">
                <a:solidFill>
                  <a:srgbClr val="AD2D29"/>
                </a:solidFill>
              </a:rPr>
              <a:t>piticu</a:t>
            </a:r>
            <a:r>
              <a:rPr lang="it-IT" sz="2000" dirty="0">
                <a:solidFill>
                  <a:srgbClr val="AD2D29"/>
                </a:solidFill>
              </a:rPr>
              <a:t> </a:t>
            </a:r>
            <a:r>
              <a:rPr lang="it-IT" sz="2000" dirty="0" err="1">
                <a:solidFill>
                  <a:srgbClr val="AD2D29"/>
                </a:solidFill>
              </a:rPr>
              <a:t>cun</a:t>
            </a:r>
            <a:r>
              <a:rPr lang="it-IT" sz="2000" dirty="0">
                <a:solidFill>
                  <a:srgbClr val="AD2D29"/>
                </a:solidFill>
              </a:rPr>
              <a:t> </a:t>
            </a:r>
            <a:r>
              <a:rPr lang="it-IT" sz="2000" dirty="0" err="1">
                <a:solidFill>
                  <a:srgbClr val="AD2D29"/>
                </a:solidFill>
              </a:rPr>
              <a:t>piessignus</a:t>
            </a:r>
            <a:r>
              <a:rPr lang="it-IT" sz="2000" dirty="0">
                <a:solidFill>
                  <a:srgbClr val="AD2D29"/>
                </a:solidFill>
              </a:rPr>
              <a:t> </a:t>
            </a:r>
            <a:r>
              <a:rPr lang="it-IT" sz="2000" dirty="0" err="1">
                <a:solidFill>
                  <a:srgbClr val="AD2D29"/>
                </a:solidFill>
              </a:rPr>
              <a:t>linguìsticus</a:t>
            </a:r>
            <a:r>
              <a:rPr lang="it-IT" sz="2000" dirty="0">
                <a:solidFill>
                  <a:srgbClr val="AD2D29"/>
                </a:solidFill>
              </a:rPr>
              <a:t> </a:t>
            </a:r>
            <a:r>
              <a:rPr lang="it-IT" sz="2000" dirty="0" err="1">
                <a:solidFill>
                  <a:srgbClr val="AD2D29"/>
                </a:solidFill>
              </a:rPr>
              <a:t>capassus</a:t>
            </a:r>
            <a:r>
              <a:rPr lang="it-IT" sz="2000" dirty="0">
                <a:solidFill>
                  <a:srgbClr val="AD2D29"/>
                </a:solidFill>
              </a:rPr>
              <a:t> de </a:t>
            </a:r>
            <a:r>
              <a:rPr lang="it-IT" sz="2000" dirty="0" err="1">
                <a:solidFill>
                  <a:srgbClr val="AD2D29"/>
                </a:solidFill>
              </a:rPr>
              <a:t>ddi</a:t>
            </a:r>
            <a:r>
              <a:rPr lang="it-IT" sz="2000" dirty="0">
                <a:solidFill>
                  <a:srgbClr val="AD2D29"/>
                </a:solidFill>
              </a:rPr>
              <a:t> donai una </a:t>
            </a:r>
            <a:r>
              <a:rPr lang="it-IT" sz="2000" dirty="0" err="1">
                <a:solidFill>
                  <a:srgbClr val="AD2D29"/>
                </a:solidFill>
              </a:rPr>
              <a:t>bisura</a:t>
            </a:r>
            <a:r>
              <a:rPr lang="it-IT" sz="2000" dirty="0">
                <a:solidFill>
                  <a:srgbClr val="AD2D29"/>
                </a:solidFill>
              </a:rPr>
              <a:t> beni </a:t>
            </a:r>
            <a:r>
              <a:rPr lang="it-IT" sz="2000" dirty="0" err="1">
                <a:solidFill>
                  <a:srgbClr val="AD2D29"/>
                </a:solidFill>
              </a:rPr>
              <a:t>assestada</a:t>
            </a:r>
            <a:r>
              <a:rPr lang="it-IT" sz="2000" dirty="0">
                <a:solidFill>
                  <a:srgbClr val="AD2D29"/>
                </a:solidFill>
              </a:rPr>
              <a:t>. </a:t>
            </a:r>
            <a:r>
              <a:rPr lang="it-IT" sz="2000" dirty="0" err="1">
                <a:solidFill>
                  <a:srgbClr val="AD2D29"/>
                </a:solidFill>
              </a:rPr>
              <a:t>Aici</a:t>
            </a:r>
            <a:r>
              <a:rPr lang="it-IT" sz="2000" dirty="0">
                <a:solidFill>
                  <a:srgbClr val="AD2D29"/>
                </a:solidFill>
              </a:rPr>
              <a:t> est </a:t>
            </a:r>
            <a:r>
              <a:rPr lang="it-IT" sz="2000" dirty="0" err="1">
                <a:solidFill>
                  <a:srgbClr val="AD2D29"/>
                </a:solidFill>
              </a:rPr>
              <a:t>nàscia</a:t>
            </a:r>
            <a:r>
              <a:rPr lang="it-IT" sz="2000" dirty="0">
                <a:solidFill>
                  <a:srgbClr val="AD2D29"/>
                </a:solidFill>
              </a:rPr>
              <a:t> sa </a:t>
            </a:r>
            <a:r>
              <a:rPr lang="it-IT" sz="2000" dirty="0" err="1">
                <a:solidFill>
                  <a:srgbClr val="AD2D29"/>
                </a:solidFill>
              </a:rPr>
              <a:t>bidei</a:t>
            </a:r>
            <a:r>
              <a:rPr lang="it-IT" sz="2000" dirty="0">
                <a:solidFill>
                  <a:srgbClr val="AD2D29"/>
                </a:solidFill>
              </a:rPr>
              <a:t> de </a:t>
            </a:r>
            <a:r>
              <a:rPr lang="it-IT" sz="2000" dirty="0" err="1">
                <a:solidFill>
                  <a:srgbClr val="AD2D29"/>
                </a:solidFill>
              </a:rPr>
              <a:t>cumpartziri</a:t>
            </a:r>
            <a:r>
              <a:rPr lang="it-IT" sz="2000" dirty="0">
                <a:solidFill>
                  <a:srgbClr val="AD2D29"/>
                </a:solidFill>
              </a:rPr>
              <a:t> </a:t>
            </a:r>
            <a:r>
              <a:rPr lang="it-IT" sz="2000" dirty="0" err="1">
                <a:solidFill>
                  <a:srgbClr val="AD2D29"/>
                </a:solidFill>
              </a:rPr>
              <a:t>custus</a:t>
            </a:r>
            <a:r>
              <a:rPr lang="it-IT" sz="2000" dirty="0">
                <a:solidFill>
                  <a:srgbClr val="AD2D29"/>
                </a:solidFill>
              </a:rPr>
              <a:t> </a:t>
            </a:r>
            <a:r>
              <a:rPr lang="it-IT" sz="2000" dirty="0" err="1">
                <a:solidFill>
                  <a:srgbClr val="AD2D29"/>
                </a:solidFill>
              </a:rPr>
              <a:t>piessignus</a:t>
            </a:r>
            <a:r>
              <a:rPr lang="it-IT" sz="2000" dirty="0">
                <a:solidFill>
                  <a:srgbClr val="AD2D29"/>
                </a:solidFill>
              </a:rPr>
              <a:t> a manera </a:t>
            </a:r>
            <a:r>
              <a:rPr lang="it-IT" sz="2000" dirty="0" err="1">
                <a:solidFill>
                  <a:srgbClr val="AD2D29"/>
                </a:solidFill>
              </a:rPr>
              <a:t>crara</a:t>
            </a:r>
            <a:r>
              <a:rPr lang="it-IT" sz="2000" dirty="0">
                <a:solidFill>
                  <a:srgbClr val="AD2D29"/>
                </a:solidFill>
              </a:rPr>
              <a:t> </a:t>
            </a:r>
            <a:r>
              <a:rPr lang="it-IT" sz="2000" dirty="0" err="1">
                <a:solidFill>
                  <a:srgbClr val="AD2D29"/>
                </a:solidFill>
              </a:rPr>
              <a:t>po</a:t>
            </a:r>
            <a:r>
              <a:rPr lang="it-IT" sz="2000" dirty="0">
                <a:solidFill>
                  <a:srgbClr val="AD2D29"/>
                </a:solidFill>
              </a:rPr>
              <a:t> lassai un’</a:t>
            </a:r>
            <a:r>
              <a:rPr lang="it-IT" sz="2000" dirty="0" err="1">
                <a:solidFill>
                  <a:srgbClr val="AD2D29"/>
                </a:solidFill>
              </a:rPr>
              <a:t>arrastu</a:t>
            </a:r>
            <a:r>
              <a:rPr lang="it-IT" sz="2000" dirty="0">
                <a:solidFill>
                  <a:srgbClr val="AD2D29"/>
                </a:solidFill>
              </a:rPr>
              <a:t> de </a:t>
            </a:r>
            <a:r>
              <a:rPr lang="it-IT" sz="2000" dirty="0" err="1">
                <a:solidFill>
                  <a:srgbClr val="AD2D29"/>
                </a:solidFill>
              </a:rPr>
              <a:t>profetu</a:t>
            </a:r>
            <a:r>
              <a:rPr lang="it-IT" sz="2000" dirty="0">
                <a:solidFill>
                  <a:srgbClr val="AD2D29"/>
                </a:solidFill>
              </a:rPr>
              <a:t> </a:t>
            </a:r>
            <a:r>
              <a:rPr lang="it-IT" sz="2000" dirty="0" err="1">
                <a:solidFill>
                  <a:srgbClr val="AD2D29"/>
                </a:solidFill>
              </a:rPr>
              <a:t>po</a:t>
            </a:r>
            <a:r>
              <a:rPr lang="it-IT" sz="2000" dirty="0">
                <a:solidFill>
                  <a:srgbClr val="AD2D29"/>
                </a:solidFill>
              </a:rPr>
              <a:t> totu </a:t>
            </a:r>
            <a:r>
              <a:rPr lang="it-IT" sz="2000" dirty="0" err="1">
                <a:solidFill>
                  <a:srgbClr val="AD2D29"/>
                </a:solidFill>
              </a:rPr>
              <a:t>is</a:t>
            </a:r>
            <a:r>
              <a:rPr lang="it-IT" sz="2000" dirty="0">
                <a:solidFill>
                  <a:srgbClr val="AD2D29"/>
                </a:solidFill>
              </a:rPr>
              <a:t> chi </a:t>
            </a:r>
            <a:r>
              <a:rPr lang="it-IT" sz="2000" dirty="0" err="1">
                <a:solidFill>
                  <a:srgbClr val="AD2D29"/>
                </a:solidFill>
              </a:rPr>
              <a:t>imbucant</a:t>
            </a:r>
            <a:r>
              <a:rPr lang="it-IT" sz="2000" dirty="0">
                <a:solidFill>
                  <a:srgbClr val="AD2D29"/>
                </a:solidFill>
              </a:rPr>
              <a:t> in </a:t>
            </a:r>
            <a:r>
              <a:rPr lang="it-IT" sz="2000" dirty="0" err="1">
                <a:solidFill>
                  <a:srgbClr val="AD2D29"/>
                </a:solidFill>
              </a:rPr>
              <a:t>custu</a:t>
            </a:r>
            <a:r>
              <a:rPr lang="it-IT" sz="2000" dirty="0">
                <a:solidFill>
                  <a:srgbClr val="AD2D29"/>
                </a:solidFill>
              </a:rPr>
              <a:t> </a:t>
            </a:r>
            <a:r>
              <a:rPr lang="it-IT" sz="2000" dirty="0" err="1">
                <a:solidFill>
                  <a:srgbClr val="AD2D29"/>
                </a:solidFill>
              </a:rPr>
              <a:t>mundu</a:t>
            </a:r>
            <a:r>
              <a:rPr lang="it-IT" sz="2000" dirty="0">
                <a:solidFill>
                  <a:srgbClr val="AD2D29"/>
                </a:solidFill>
              </a:rPr>
              <a:t> </a:t>
            </a:r>
            <a:r>
              <a:rPr lang="it-IT" sz="2000" dirty="0" err="1">
                <a:solidFill>
                  <a:srgbClr val="AD2D29"/>
                </a:solidFill>
              </a:rPr>
              <a:t>piticu</a:t>
            </a:r>
            <a:endParaRPr lang="it-IT" sz="2000" dirty="0">
              <a:solidFill>
                <a:srgbClr val="AD2D29"/>
              </a:solidFill>
            </a:endParaRPr>
          </a:p>
          <a:p>
            <a:pPr algn="l">
              <a:lnSpc>
                <a:spcPct val="100000"/>
              </a:lnSpc>
            </a:pPr>
            <a:r>
              <a:rPr lang="it-IT" sz="2000" dirty="0">
                <a:solidFill>
                  <a:srgbClr val="AD2D29"/>
                </a:solidFill>
              </a:rPr>
              <a:t> </a:t>
            </a:r>
          </a:p>
          <a:p>
            <a:pPr algn="l">
              <a:lnSpc>
                <a:spcPct val="100000"/>
              </a:lnSpc>
            </a:pPr>
            <a:r>
              <a:rPr lang="en-US" sz="2000" dirty="0">
                <a:solidFill>
                  <a:schemeClr val="accent1">
                    <a:lumMod val="50000"/>
                  </a:schemeClr>
                </a:solidFill>
              </a:rPr>
              <a:t>By working alongside healthcare providers, we realized a new awareness of the Sardinian language was emerging, and the hospital was becoming a microcosm with linguistic features giving it a distinct identity. This inspired us to share these traits clearly, leaving a useful trace for everyone who enters this microcosm</a:t>
            </a:r>
            <a:endParaRPr lang="it-IT" sz="2000" dirty="0">
              <a:solidFill>
                <a:schemeClr val="accent1">
                  <a:lumMod val="50000"/>
                </a:schemeClr>
              </a:solidFill>
            </a:endParaRPr>
          </a:p>
        </p:txBody>
      </p:sp>
    </p:spTree>
    <p:extLst>
      <p:ext uri="{BB962C8B-B14F-4D97-AF65-F5344CB8AC3E}">
        <p14:creationId xmlns:p14="http://schemas.microsoft.com/office/powerpoint/2010/main" val="3065448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A14166EC-3DAE-71DD-4832-C5E1E8450A1E}"/>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84E505CB-E261-CD36-D006-2FB8AC96CAD5}"/>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1E3A8F9E-4A6B-900D-55F2-D778A3DE7625}"/>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sp>
        <p:nvSpPr>
          <p:cNvPr id="96" name="TextBox 5">
            <a:extLst>
              <a:ext uri="{FF2B5EF4-FFF2-40B4-BE49-F238E27FC236}">
                <a16:creationId xmlns:a16="http://schemas.microsoft.com/office/drawing/2014/main" id="{1293BBBA-39C4-E67E-58C5-CD89A68169F7}"/>
              </a:ext>
            </a:extLst>
          </p:cNvPr>
          <p:cNvSpPr txBox="1"/>
          <p:nvPr/>
        </p:nvSpPr>
        <p:spPr>
          <a:xfrm>
            <a:off x="252257" y="1758143"/>
            <a:ext cx="10268150" cy="23924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r>
              <a:rPr lang="it-IT" sz="4000" dirty="0">
                <a:solidFill>
                  <a:srgbClr val="AD2D29"/>
                </a:solidFill>
              </a:rPr>
              <a:t>Comenti est </a:t>
            </a:r>
            <a:r>
              <a:rPr lang="it-IT" sz="4000" dirty="0" err="1">
                <a:solidFill>
                  <a:srgbClr val="AD2D29"/>
                </a:solidFill>
              </a:rPr>
              <a:t>andau</a:t>
            </a:r>
            <a:r>
              <a:rPr lang="it-IT" sz="4000" dirty="0">
                <a:solidFill>
                  <a:srgbClr val="AD2D29"/>
                </a:solidFill>
              </a:rPr>
              <a:t> a </a:t>
            </a:r>
            <a:r>
              <a:rPr lang="it-IT" sz="4000" dirty="0" err="1">
                <a:solidFill>
                  <a:srgbClr val="AD2D29"/>
                </a:solidFill>
              </a:rPr>
              <a:t>innantis</a:t>
            </a:r>
            <a:r>
              <a:rPr lang="it-IT" sz="4000" dirty="0">
                <a:solidFill>
                  <a:srgbClr val="AD2D29"/>
                </a:solidFill>
              </a:rPr>
              <a:t> su </a:t>
            </a:r>
            <a:r>
              <a:rPr lang="it-IT" sz="4000" dirty="0" err="1">
                <a:solidFill>
                  <a:srgbClr val="AD2D29"/>
                </a:solidFill>
              </a:rPr>
              <a:t>progetu</a:t>
            </a:r>
            <a:r>
              <a:rPr lang="it-IT" sz="4000" dirty="0">
                <a:solidFill>
                  <a:srgbClr val="AD2D29"/>
                </a:solidFill>
              </a:rPr>
              <a:t> ?</a:t>
            </a:r>
          </a:p>
          <a:p>
            <a:r>
              <a:rPr lang="en-US" sz="4000" dirty="0">
                <a:solidFill>
                  <a:schemeClr val="accent1">
                    <a:lumMod val="50000"/>
                  </a:schemeClr>
                </a:solidFill>
              </a:rPr>
              <a:t>How did the project continue?</a:t>
            </a:r>
            <a:endParaRPr lang="it-IT" sz="4000" dirty="0">
              <a:solidFill>
                <a:schemeClr val="accent1">
                  <a:lumMod val="50000"/>
                </a:schemeClr>
              </a:solidFill>
            </a:endParaRPr>
          </a:p>
          <a:p>
            <a:endParaRPr lang="it-IT" sz="4000" dirty="0">
              <a:solidFill>
                <a:schemeClr val="accent1">
                  <a:lumMod val="50000"/>
                </a:schemeClr>
              </a:solidFill>
            </a:endParaRPr>
          </a:p>
        </p:txBody>
      </p:sp>
      <p:pic>
        <p:nvPicPr>
          <p:cNvPr id="108" name="Coru sardu logo.jpg" descr="Coru sardu logo.jpg">
            <a:extLst>
              <a:ext uri="{FF2B5EF4-FFF2-40B4-BE49-F238E27FC236}">
                <a16:creationId xmlns:a16="http://schemas.microsoft.com/office/drawing/2014/main" id="{1924E44F-C9CB-1889-6098-1A0AA63BE56E}"/>
              </a:ext>
            </a:extLst>
          </p:cNvPr>
          <p:cNvPicPr>
            <a:picLocks noChangeAspect="1"/>
          </p:cNvPicPr>
          <p:nvPr/>
        </p:nvPicPr>
        <p:blipFill>
          <a:blip r:embed="rId3"/>
          <a:stretch>
            <a:fillRect/>
          </a:stretch>
        </p:blipFill>
        <p:spPr>
          <a:xfrm>
            <a:off x="4975839" y="441757"/>
            <a:ext cx="884156" cy="1249645"/>
          </a:xfrm>
          <a:prstGeom prst="rect">
            <a:avLst/>
          </a:prstGeom>
          <a:ln w="12700">
            <a:miter lim="400000"/>
          </a:ln>
        </p:spPr>
      </p:pic>
      <p:pic>
        <p:nvPicPr>
          <p:cNvPr id="109" name="logo regione.png" descr="logo regione.png">
            <a:extLst>
              <a:ext uri="{FF2B5EF4-FFF2-40B4-BE49-F238E27FC236}">
                <a16:creationId xmlns:a16="http://schemas.microsoft.com/office/drawing/2014/main" id="{DC0887E3-8874-E5D4-4C36-5297541204DE}"/>
              </a:ext>
            </a:extLst>
          </p:cNvPr>
          <p:cNvPicPr>
            <a:picLocks noChangeAspect="1"/>
          </p:cNvPicPr>
          <p:nvPr/>
        </p:nvPicPr>
        <p:blipFill>
          <a:blip r:embed="rId4"/>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810CA681-F025-9FE2-4472-39577FC617C3}"/>
              </a:ext>
            </a:extLst>
          </p:cNvPr>
          <p:cNvPicPr>
            <a:picLocks noChangeAspect="1"/>
          </p:cNvPicPr>
          <p:nvPr/>
        </p:nvPicPr>
        <p:blipFill>
          <a:blip r:embed="rId5"/>
          <a:stretch>
            <a:fillRect/>
          </a:stretch>
        </p:blipFill>
        <p:spPr>
          <a:xfrm>
            <a:off x="2059682" y="818741"/>
            <a:ext cx="1767150" cy="401915"/>
          </a:xfrm>
          <a:prstGeom prst="rect">
            <a:avLst/>
          </a:prstGeom>
          <a:ln w="12700">
            <a:miter lim="400000"/>
          </a:ln>
        </p:spPr>
      </p:pic>
      <p:sp>
        <p:nvSpPr>
          <p:cNvPr id="3" name="TextBox 5">
            <a:extLst>
              <a:ext uri="{FF2B5EF4-FFF2-40B4-BE49-F238E27FC236}">
                <a16:creationId xmlns:a16="http://schemas.microsoft.com/office/drawing/2014/main" id="{AD0D6FC4-7E02-D56E-6EFF-0FDA21D2DEC1}"/>
              </a:ext>
            </a:extLst>
          </p:cNvPr>
          <p:cNvSpPr txBox="1"/>
          <p:nvPr/>
        </p:nvSpPr>
        <p:spPr>
          <a:xfrm>
            <a:off x="515861" y="3113648"/>
            <a:ext cx="9740942" cy="40010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pPr>
              <a:lnSpc>
                <a:spcPct val="100000"/>
              </a:lnSpc>
            </a:pPr>
            <a:endParaRPr lang="it-IT" sz="2000" dirty="0">
              <a:solidFill>
                <a:srgbClr val="AD2D29"/>
              </a:solidFill>
            </a:endParaRPr>
          </a:p>
          <a:p>
            <a:pPr algn="l">
              <a:lnSpc>
                <a:spcPct val="100000"/>
              </a:lnSpc>
            </a:pPr>
            <a:r>
              <a:rPr lang="en-US" sz="2000" dirty="0" err="1">
                <a:solidFill>
                  <a:srgbClr val="AD2D29"/>
                </a:solidFill>
              </a:rPr>
              <a:t>Aici</a:t>
            </a:r>
            <a:r>
              <a:rPr lang="en-US" sz="2000" dirty="0">
                <a:solidFill>
                  <a:srgbClr val="AD2D29"/>
                </a:solidFill>
              </a:rPr>
              <a:t> </a:t>
            </a:r>
            <a:r>
              <a:rPr lang="en-US" sz="2000" dirty="0" err="1">
                <a:solidFill>
                  <a:srgbClr val="AD2D29"/>
                </a:solidFill>
              </a:rPr>
              <a:t>eus</a:t>
            </a:r>
            <a:r>
              <a:rPr lang="en-US" sz="2000" dirty="0">
                <a:solidFill>
                  <a:srgbClr val="AD2D29"/>
                </a:solidFill>
              </a:rPr>
              <a:t> </a:t>
            </a:r>
            <a:r>
              <a:rPr lang="en-US" sz="2000" dirty="0" err="1">
                <a:solidFill>
                  <a:srgbClr val="AD2D29"/>
                </a:solidFill>
              </a:rPr>
              <a:t>cumentzau</a:t>
            </a:r>
            <a:r>
              <a:rPr lang="en-US" sz="2000" dirty="0">
                <a:solidFill>
                  <a:srgbClr val="AD2D29"/>
                </a:solidFill>
              </a:rPr>
              <a:t> a </a:t>
            </a:r>
            <a:r>
              <a:rPr lang="en-US" sz="2000" dirty="0" err="1">
                <a:solidFill>
                  <a:srgbClr val="AD2D29"/>
                </a:solidFill>
              </a:rPr>
              <a:t>pensai</a:t>
            </a:r>
            <a:r>
              <a:rPr lang="en-US" sz="2000" dirty="0">
                <a:solidFill>
                  <a:srgbClr val="AD2D29"/>
                </a:solidFill>
              </a:rPr>
              <a:t> a </a:t>
            </a:r>
            <a:r>
              <a:rPr lang="en-US" sz="2000" dirty="0" err="1">
                <a:solidFill>
                  <a:srgbClr val="AD2D29"/>
                </a:solidFill>
              </a:rPr>
              <a:t>s’ispidali</a:t>
            </a:r>
            <a:r>
              <a:rPr lang="en-US" sz="2000" dirty="0">
                <a:solidFill>
                  <a:srgbClr val="AD2D29"/>
                </a:solidFill>
              </a:rPr>
              <a:t> </a:t>
            </a:r>
            <a:r>
              <a:rPr lang="en-US" sz="2000" dirty="0" err="1">
                <a:solidFill>
                  <a:srgbClr val="AD2D29"/>
                </a:solidFill>
              </a:rPr>
              <a:t>comenti</a:t>
            </a:r>
            <a:r>
              <a:rPr lang="en-US" sz="2000" dirty="0">
                <a:solidFill>
                  <a:srgbClr val="AD2D29"/>
                </a:solidFill>
              </a:rPr>
              <a:t> a </a:t>
            </a:r>
            <a:r>
              <a:rPr lang="en-US" sz="2000" dirty="0" err="1">
                <a:solidFill>
                  <a:srgbClr val="AD2D29"/>
                </a:solidFill>
              </a:rPr>
              <a:t>una</a:t>
            </a:r>
            <a:r>
              <a:rPr lang="en-US" sz="2000" dirty="0">
                <a:solidFill>
                  <a:srgbClr val="AD2D29"/>
                </a:solidFill>
              </a:rPr>
              <a:t> </a:t>
            </a:r>
            <a:r>
              <a:rPr lang="en-US" sz="2000" dirty="0" err="1">
                <a:solidFill>
                  <a:srgbClr val="AD2D29"/>
                </a:solidFill>
              </a:rPr>
              <a:t>mapa</a:t>
            </a:r>
            <a:r>
              <a:rPr lang="en-US" sz="2000" dirty="0">
                <a:solidFill>
                  <a:srgbClr val="AD2D29"/>
                </a:solidFill>
              </a:rPr>
              <a:t> </a:t>
            </a:r>
            <a:r>
              <a:rPr lang="en-US" sz="2000" dirty="0" err="1">
                <a:solidFill>
                  <a:srgbClr val="AD2D29"/>
                </a:solidFill>
              </a:rPr>
              <a:t>innui</a:t>
            </a:r>
            <a:r>
              <a:rPr lang="en-US" sz="2000" dirty="0">
                <a:solidFill>
                  <a:srgbClr val="AD2D29"/>
                </a:solidFill>
              </a:rPr>
              <a:t> </a:t>
            </a:r>
            <a:r>
              <a:rPr lang="en-US" sz="2000" dirty="0" err="1">
                <a:solidFill>
                  <a:srgbClr val="AD2D29"/>
                </a:solidFill>
              </a:rPr>
              <a:t>inditai</a:t>
            </a:r>
            <a:r>
              <a:rPr lang="en-US" sz="2000" dirty="0">
                <a:solidFill>
                  <a:srgbClr val="AD2D29"/>
                </a:solidFill>
              </a:rPr>
              <a:t> in </a:t>
            </a:r>
            <a:r>
              <a:rPr lang="en-US" sz="2000" dirty="0" err="1">
                <a:solidFill>
                  <a:srgbClr val="AD2D29"/>
                </a:solidFill>
              </a:rPr>
              <a:t>sardu</a:t>
            </a:r>
            <a:r>
              <a:rPr lang="en-US" sz="2000" dirty="0">
                <a:solidFill>
                  <a:srgbClr val="AD2D29"/>
                </a:solidFill>
              </a:rPr>
              <a:t>  is </a:t>
            </a:r>
            <a:r>
              <a:rPr lang="en-US" sz="2000" dirty="0" err="1">
                <a:solidFill>
                  <a:srgbClr val="AD2D29"/>
                </a:solidFill>
              </a:rPr>
              <a:t>nòminis</a:t>
            </a:r>
            <a:r>
              <a:rPr lang="en-US" sz="2000" dirty="0">
                <a:solidFill>
                  <a:srgbClr val="AD2D29"/>
                </a:solidFill>
              </a:rPr>
              <a:t> de is </a:t>
            </a:r>
            <a:r>
              <a:rPr lang="en-US" sz="2000" dirty="0" err="1">
                <a:solidFill>
                  <a:srgbClr val="AD2D29"/>
                </a:solidFill>
              </a:rPr>
              <a:t>servìtzius</a:t>
            </a:r>
            <a:r>
              <a:rPr lang="en-US" sz="2000" dirty="0">
                <a:solidFill>
                  <a:srgbClr val="AD2D29"/>
                </a:solidFill>
              </a:rPr>
              <a:t>, de is </a:t>
            </a:r>
            <a:r>
              <a:rPr lang="en-US" sz="2000" dirty="0" err="1">
                <a:solidFill>
                  <a:srgbClr val="AD2D29"/>
                </a:solidFill>
              </a:rPr>
              <a:t>ambulatòrius</a:t>
            </a:r>
            <a:r>
              <a:rPr lang="en-US" sz="2000" dirty="0">
                <a:solidFill>
                  <a:srgbClr val="AD2D29"/>
                </a:solidFill>
              </a:rPr>
              <a:t>, de is </a:t>
            </a:r>
            <a:r>
              <a:rPr lang="en-US" sz="2000" dirty="0" err="1">
                <a:solidFill>
                  <a:srgbClr val="AD2D29"/>
                </a:solidFill>
              </a:rPr>
              <a:t>fainas</a:t>
            </a:r>
            <a:r>
              <a:rPr lang="en-US" sz="2000" dirty="0">
                <a:solidFill>
                  <a:srgbClr val="AD2D29"/>
                </a:solidFill>
              </a:rPr>
              <a:t> e </a:t>
            </a:r>
            <a:r>
              <a:rPr lang="en-US" sz="2000" dirty="0" err="1">
                <a:solidFill>
                  <a:srgbClr val="AD2D29"/>
                </a:solidFill>
              </a:rPr>
              <a:t>innui</a:t>
            </a:r>
            <a:r>
              <a:rPr lang="en-US" sz="2000" dirty="0">
                <a:solidFill>
                  <a:srgbClr val="AD2D29"/>
                </a:solidFill>
              </a:rPr>
              <a:t> </a:t>
            </a:r>
            <a:r>
              <a:rPr lang="en-US" sz="2000" dirty="0" err="1">
                <a:solidFill>
                  <a:srgbClr val="AD2D29"/>
                </a:solidFill>
              </a:rPr>
              <a:t>fruniri</a:t>
            </a:r>
            <a:r>
              <a:rPr lang="en-US" sz="2000" dirty="0">
                <a:solidFill>
                  <a:srgbClr val="AD2D29"/>
                </a:solidFill>
              </a:rPr>
              <a:t>, </a:t>
            </a:r>
            <a:r>
              <a:rPr lang="en-US" sz="2000" dirty="0" err="1">
                <a:solidFill>
                  <a:srgbClr val="AD2D29"/>
                </a:solidFill>
              </a:rPr>
              <a:t>sèmpiri</a:t>
            </a:r>
            <a:r>
              <a:rPr lang="en-US" sz="2000" dirty="0">
                <a:solidFill>
                  <a:srgbClr val="AD2D29"/>
                </a:solidFill>
              </a:rPr>
              <a:t> in </a:t>
            </a:r>
            <a:r>
              <a:rPr lang="en-US" sz="2000" dirty="0" err="1">
                <a:solidFill>
                  <a:srgbClr val="AD2D29"/>
                </a:solidFill>
              </a:rPr>
              <a:t>sardu</a:t>
            </a:r>
            <a:r>
              <a:rPr lang="en-US" sz="2000" dirty="0">
                <a:solidFill>
                  <a:srgbClr val="AD2D29"/>
                </a:solidFill>
              </a:rPr>
              <a:t>, </a:t>
            </a:r>
            <a:r>
              <a:rPr lang="en-US" sz="2000" dirty="0" err="1">
                <a:solidFill>
                  <a:srgbClr val="AD2D29"/>
                </a:solidFill>
              </a:rPr>
              <a:t>totu</a:t>
            </a:r>
            <a:r>
              <a:rPr lang="en-US" sz="2000" dirty="0">
                <a:solidFill>
                  <a:srgbClr val="AD2D29"/>
                </a:solidFill>
              </a:rPr>
              <a:t> </a:t>
            </a:r>
            <a:r>
              <a:rPr lang="en-US" sz="2000" dirty="0" err="1">
                <a:solidFill>
                  <a:srgbClr val="AD2D29"/>
                </a:solidFill>
              </a:rPr>
              <a:t>su</a:t>
            </a:r>
            <a:r>
              <a:rPr lang="en-US" sz="2000" dirty="0">
                <a:solidFill>
                  <a:srgbClr val="AD2D29"/>
                </a:solidFill>
              </a:rPr>
              <a:t> chi </a:t>
            </a:r>
            <a:r>
              <a:rPr lang="en-US" sz="2000" dirty="0" err="1">
                <a:solidFill>
                  <a:srgbClr val="AD2D29"/>
                </a:solidFill>
              </a:rPr>
              <a:t>podit</a:t>
            </a:r>
            <a:r>
              <a:rPr lang="en-US" sz="2000" dirty="0">
                <a:solidFill>
                  <a:srgbClr val="AD2D29"/>
                </a:solidFill>
              </a:rPr>
              <a:t> </a:t>
            </a:r>
            <a:r>
              <a:rPr lang="en-US" sz="2000" dirty="0" err="1">
                <a:solidFill>
                  <a:srgbClr val="AD2D29"/>
                </a:solidFill>
              </a:rPr>
              <a:t>serbiri</a:t>
            </a:r>
            <a:r>
              <a:rPr lang="en-US" sz="2000" dirty="0">
                <a:solidFill>
                  <a:srgbClr val="AD2D29"/>
                </a:solidFill>
              </a:rPr>
              <a:t> a is </a:t>
            </a:r>
            <a:r>
              <a:rPr lang="en-US" sz="2000" dirty="0" err="1">
                <a:solidFill>
                  <a:srgbClr val="AD2D29"/>
                </a:solidFill>
              </a:rPr>
              <a:t>umperadoris</a:t>
            </a:r>
            <a:r>
              <a:rPr lang="en-US" sz="2000" dirty="0">
                <a:solidFill>
                  <a:srgbClr val="AD2D29"/>
                </a:solidFill>
              </a:rPr>
              <a:t> de </a:t>
            </a:r>
            <a:r>
              <a:rPr lang="en-US" sz="2000" dirty="0" err="1">
                <a:solidFill>
                  <a:srgbClr val="AD2D29"/>
                </a:solidFill>
              </a:rPr>
              <a:t>s’ispidali</a:t>
            </a:r>
            <a:r>
              <a:rPr lang="en-US" sz="2000" dirty="0">
                <a:solidFill>
                  <a:srgbClr val="AD2D29"/>
                </a:solidFill>
              </a:rPr>
              <a:t>. </a:t>
            </a:r>
            <a:r>
              <a:rPr lang="en-US" sz="2000" dirty="0" err="1">
                <a:solidFill>
                  <a:srgbClr val="AD2D29"/>
                </a:solidFill>
              </a:rPr>
              <a:t>Eus</a:t>
            </a:r>
            <a:r>
              <a:rPr lang="en-US" sz="2000" dirty="0">
                <a:solidFill>
                  <a:srgbClr val="AD2D29"/>
                </a:solidFill>
              </a:rPr>
              <a:t> </a:t>
            </a:r>
            <a:r>
              <a:rPr lang="en-US" sz="2000" dirty="0" err="1">
                <a:solidFill>
                  <a:srgbClr val="AD2D29"/>
                </a:solidFill>
              </a:rPr>
              <a:t>pensau</a:t>
            </a:r>
            <a:r>
              <a:rPr lang="en-US" sz="2000" dirty="0">
                <a:solidFill>
                  <a:srgbClr val="AD2D29"/>
                </a:solidFill>
              </a:rPr>
              <a:t> a </a:t>
            </a:r>
            <a:r>
              <a:rPr lang="en-US" sz="2000" dirty="0" err="1">
                <a:solidFill>
                  <a:srgbClr val="AD2D29"/>
                </a:solidFill>
              </a:rPr>
              <a:t>candu</a:t>
            </a:r>
            <a:r>
              <a:rPr lang="en-US" sz="2000" dirty="0">
                <a:solidFill>
                  <a:srgbClr val="AD2D29"/>
                </a:solidFill>
              </a:rPr>
              <a:t> </a:t>
            </a:r>
            <a:r>
              <a:rPr lang="en-US" sz="2000" dirty="0" err="1">
                <a:solidFill>
                  <a:srgbClr val="AD2D29"/>
                </a:solidFill>
              </a:rPr>
              <a:t>s’agatant</a:t>
            </a:r>
            <a:r>
              <a:rPr lang="en-US" sz="2000" dirty="0">
                <a:solidFill>
                  <a:srgbClr val="AD2D29"/>
                </a:solidFill>
              </a:rPr>
              <a:t> in </a:t>
            </a:r>
            <a:r>
              <a:rPr lang="en-US" sz="2000" dirty="0" err="1">
                <a:solidFill>
                  <a:srgbClr val="AD2D29"/>
                </a:solidFill>
              </a:rPr>
              <a:t>ispidali</a:t>
            </a:r>
            <a:r>
              <a:rPr lang="en-US" sz="2000" dirty="0">
                <a:solidFill>
                  <a:srgbClr val="AD2D29"/>
                </a:solidFill>
              </a:rPr>
              <a:t> e a </a:t>
            </a:r>
            <a:r>
              <a:rPr lang="en-US" sz="2000" dirty="0" err="1">
                <a:solidFill>
                  <a:srgbClr val="AD2D29"/>
                </a:solidFill>
              </a:rPr>
              <a:t>candu</a:t>
            </a:r>
            <a:r>
              <a:rPr lang="en-US" sz="2000" dirty="0">
                <a:solidFill>
                  <a:srgbClr val="AD2D29"/>
                </a:solidFill>
              </a:rPr>
              <a:t> </a:t>
            </a:r>
            <a:r>
              <a:rPr lang="en-US" sz="2000" dirty="0" err="1">
                <a:solidFill>
                  <a:srgbClr val="AD2D29"/>
                </a:solidFill>
              </a:rPr>
              <a:t>torrant</a:t>
            </a:r>
            <a:r>
              <a:rPr lang="en-US" sz="2000" dirty="0">
                <a:solidFill>
                  <a:srgbClr val="AD2D29"/>
                </a:solidFill>
              </a:rPr>
              <a:t> a </a:t>
            </a:r>
            <a:r>
              <a:rPr lang="en-US" sz="2000" dirty="0" err="1">
                <a:solidFill>
                  <a:srgbClr val="AD2D29"/>
                </a:solidFill>
              </a:rPr>
              <a:t>domu</a:t>
            </a:r>
            <a:r>
              <a:rPr lang="en-US" sz="2000" dirty="0">
                <a:solidFill>
                  <a:srgbClr val="AD2D29"/>
                </a:solidFill>
              </a:rPr>
              <a:t> </a:t>
            </a:r>
            <a:r>
              <a:rPr lang="en-US" sz="2000" dirty="0" err="1">
                <a:solidFill>
                  <a:srgbClr val="AD2D29"/>
                </a:solidFill>
              </a:rPr>
              <a:t>puru</a:t>
            </a:r>
            <a:r>
              <a:rPr lang="en-US" sz="2000" dirty="0">
                <a:solidFill>
                  <a:srgbClr val="AD2D29"/>
                </a:solidFill>
              </a:rPr>
              <a:t>, a </a:t>
            </a:r>
            <a:r>
              <a:rPr lang="en-US" sz="2000" dirty="0" err="1">
                <a:solidFill>
                  <a:srgbClr val="AD2D29"/>
                </a:solidFill>
              </a:rPr>
              <a:t>manera</a:t>
            </a:r>
            <a:r>
              <a:rPr lang="en-US" sz="2000" dirty="0">
                <a:solidFill>
                  <a:srgbClr val="AD2D29"/>
                </a:solidFill>
              </a:rPr>
              <a:t> chi </a:t>
            </a:r>
            <a:r>
              <a:rPr lang="en-US" sz="2000" dirty="0" err="1">
                <a:solidFill>
                  <a:srgbClr val="AD2D29"/>
                </a:solidFill>
              </a:rPr>
              <a:t>sa</a:t>
            </a:r>
            <a:r>
              <a:rPr lang="en-US" sz="2000" dirty="0">
                <a:solidFill>
                  <a:srgbClr val="AD2D29"/>
                </a:solidFill>
              </a:rPr>
              <a:t> </a:t>
            </a:r>
            <a:r>
              <a:rPr lang="en-US" sz="2000" dirty="0" err="1">
                <a:solidFill>
                  <a:srgbClr val="AD2D29"/>
                </a:solidFill>
              </a:rPr>
              <a:t>cosa</a:t>
            </a:r>
            <a:r>
              <a:rPr lang="en-US" sz="2000" dirty="0">
                <a:solidFill>
                  <a:srgbClr val="AD2D29"/>
                </a:solidFill>
              </a:rPr>
              <a:t> no </a:t>
            </a:r>
            <a:r>
              <a:rPr lang="en-US" sz="2000" dirty="0" err="1">
                <a:solidFill>
                  <a:srgbClr val="AD2D29"/>
                </a:solidFill>
              </a:rPr>
              <a:t>siat</a:t>
            </a:r>
            <a:r>
              <a:rPr lang="en-US" sz="2000" dirty="0">
                <a:solidFill>
                  <a:srgbClr val="AD2D29"/>
                </a:solidFill>
              </a:rPr>
              <a:t> po de </a:t>
            </a:r>
            <a:r>
              <a:rPr lang="en-US" sz="2000" dirty="0" err="1">
                <a:solidFill>
                  <a:srgbClr val="AD2D29"/>
                </a:solidFill>
              </a:rPr>
              <a:t>badas</a:t>
            </a:r>
            <a:r>
              <a:rPr lang="en-US" sz="2000" dirty="0">
                <a:solidFill>
                  <a:srgbClr val="AD2D29"/>
                </a:solidFill>
              </a:rPr>
              <a:t>. </a:t>
            </a:r>
            <a:r>
              <a:rPr lang="en-US" sz="2000" dirty="0" err="1">
                <a:solidFill>
                  <a:srgbClr val="AD2D29"/>
                </a:solidFill>
              </a:rPr>
              <a:t>Bieus</a:t>
            </a:r>
            <a:r>
              <a:rPr lang="en-US" sz="2000" dirty="0">
                <a:solidFill>
                  <a:srgbClr val="AD2D29"/>
                </a:solidFill>
              </a:rPr>
              <a:t> </a:t>
            </a:r>
            <a:r>
              <a:rPr lang="en-US" sz="2000" dirty="0" err="1">
                <a:solidFill>
                  <a:srgbClr val="AD2D29"/>
                </a:solidFill>
              </a:rPr>
              <a:t>calincuna</a:t>
            </a:r>
            <a:r>
              <a:rPr lang="en-US" sz="2000" dirty="0">
                <a:solidFill>
                  <a:srgbClr val="AD2D29"/>
                </a:solidFill>
              </a:rPr>
              <a:t> de </a:t>
            </a:r>
            <a:r>
              <a:rPr lang="en-US" sz="2000" dirty="0" err="1">
                <a:solidFill>
                  <a:srgbClr val="AD2D29"/>
                </a:solidFill>
              </a:rPr>
              <a:t>custas</a:t>
            </a:r>
            <a:r>
              <a:rPr lang="en-US" sz="2000" dirty="0">
                <a:solidFill>
                  <a:srgbClr val="AD2D29"/>
                </a:solidFill>
              </a:rPr>
              <a:t> </a:t>
            </a:r>
            <a:r>
              <a:rPr lang="en-US" sz="2000" dirty="0" err="1">
                <a:solidFill>
                  <a:srgbClr val="AD2D29"/>
                </a:solidFill>
              </a:rPr>
              <a:t>fainas</a:t>
            </a:r>
            <a:r>
              <a:rPr lang="en-US" sz="2000" dirty="0">
                <a:solidFill>
                  <a:srgbClr val="AD2D29"/>
                </a:solidFill>
              </a:rPr>
              <a:t>:</a:t>
            </a:r>
          </a:p>
          <a:p>
            <a:pPr algn="l">
              <a:lnSpc>
                <a:spcPct val="100000"/>
              </a:lnSpc>
            </a:pPr>
            <a:r>
              <a:rPr lang="en-US" sz="2000" dirty="0">
                <a:solidFill>
                  <a:schemeClr val="accent1">
                    <a:lumMod val="50000"/>
                  </a:schemeClr>
                </a:solidFill>
              </a:rPr>
              <a:t> </a:t>
            </a:r>
          </a:p>
          <a:p>
            <a:pPr algn="l">
              <a:lnSpc>
                <a:spcPct val="100000"/>
              </a:lnSpc>
            </a:pPr>
            <a:r>
              <a:rPr lang="en-US" sz="2000" dirty="0">
                <a:solidFill>
                  <a:schemeClr val="accent1">
                    <a:lumMod val="50000"/>
                  </a:schemeClr>
                </a:solidFill>
              </a:rPr>
              <a:t>So, we started to imagine the hospital as a map, with the names of services, clinics and activities labelled in Sardinian, providing everything that could be useful to hospital users, all in Sardinian. We thought about when they are in the hospital and when they go home, so that the impact is not temporary. Let us see some examples of this work:</a:t>
            </a:r>
          </a:p>
          <a:p>
            <a:pPr algn="l">
              <a:lnSpc>
                <a:spcPct val="100000"/>
              </a:lnSpc>
            </a:pPr>
            <a:endParaRPr lang="en-US" sz="2000" dirty="0">
              <a:solidFill>
                <a:schemeClr val="accent1">
                  <a:lumMod val="50000"/>
                </a:schemeClr>
              </a:solidFill>
            </a:endParaRPr>
          </a:p>
        </p:txBody>
      </p:sp>
    </p:spTree>
    <p:extLst>
      <p:ext uri="{BB962C8B-B14F-4D97-AF65-F5344CB8AC3E}">
        <p14:creationId xmlns:p14="http://schemas.microsoft.com/office/powerpoint/2010/main" val="474038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01DA53B2-0082-1AB7-00DB-794352A2E530}"/>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832C926C-A60E-5466-5F9E-3A8E77B4B80D}"/>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06B0688B-E9D5-C5DD-3689-4A3227414DD1}"/>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r>
              <a:rPr lang="it-IT" dirty="0">
                <a:solidFill>
                  <a:schemeClr val="accent1">
                    <a:lumMod val="50000"/>
                  </a:schemeClr>
                </a:solidFill>
              </a:rPr>
              <a:t>       </a:t>
            </a:r>
          </a:p>
          <a:p>
            <a:r>
              <a:rPr lang="it-IT" dirty="0">
                <a:solidFill>
                  <a:schemeClr val="accent1">
                    <a:lumMod val="50000"/>
                  </a:schemeClr>
                </a:solidFill>
              </a:rPr>
              <a:t>           https://</a:t>
            </a:r>
            <a:r>
              <a:rPr lang="it-IT" dirty="0" err="1">
                <a:solidFill>
                  <a:schemeClr val="accent1">
                    <a:lumMod val="50000"/>
                  </a:schemeClr>
                </a:solidFill>
              </a:rPr>
              <a:t>www.aslmediocampidano.it</a:t>
            </a:r>
            <a:r>
              <a:rPr lang="it-IT" dirty="0">
                <a:solidFill>
                  <a:schemeClr val="accent1">
                    <a:lumMod val="50000"/>
                  </a:schemeClr>
                </a:solidFill>
              </a:rPr>
              <a:t>/</a:t>
            </a:r>
            <a:r>
              <a:rPr lang="it-IT" dirty="0" err="1">
                <a:solidFill>
                  <a:schemeClr val="accent1">
                    <a:lumMod val="50000"/>
                  </a:schemeClr>
                </a:solidFill>
              </a:rPr>
              <a:t>wp-content</a:t>
            </a:r>
            <a:r>
              <a:rPr lang="it-IT" dirty="0">
                <a:solidFill>
                  <a:schemeClr val="accent1">
                    <a:lumMod val="50000"/>
                  </a:schemeClr>
                </a:solidFill>
              </a:rPr>
              <a:t>/uploads/2023/01/Coru-sardu-Pacemaker-</a:t>
            </a:r>
            <a:r>
              <a:rPr lang="it-IT" dirty="0" err="1">
                <a:solidFill>
                  <a:schemeClr val="accent1">
                    <a:lumMod val="50000"/>
                  </a:schemeClr>
                </a:solidFill>
              </a:rPr>
              <a:t>1.pdf</a:t>
            </a:r>
            <a:endParaRPr lang="it-IT" dirty="0">
              <a:solidFill>
                <a:schemeClr val="accent1">
                  <a:lumMod val="50000"/>
                </a:schemeClr>
              </a:solidFill>
            </a:endParaRPr>
          </a:p>
        </p:txBody>
      </p:sp>
      <p:pic>
        <p:nvPicPr>
          <p:cNvPr id="109" name="logo regione.png" descr="logo regione.png">
            <a:extLst>
              <a:ext uri="{FF2B5EF4-FFF2-40B4-BE49-F238E27FC236}">
                <a16:creationId xmlns:a16="http://schemas.microsoft.com/office/drawing/2014/main" id="{8A5A720D-8ED2-DC58-0B5A-5797356FD8E9}"/>
              </a:ext>
            </a:extLst>
          </p:cNvPr>
          <p:cNvPicPr>
            <a:picLocks noChangeAspect="1"/>
          </p:cNvPicPr>
          <p:nvPr/>
        </p:nvPicPr>
        <p:blipFill>
          <a:blip r:embed="rId3"/>
          <a:stretch>
            <a:fillRect/>
          </a:stretch>
        </p:blipFill>
        <p:spPr>
          <a:xfrm>
            <a:off x="8080374"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9B65A15B-564C-0A0D-9882-D9EF5689E71A}"/>
              </a:ext>
            </a:extLst>
          </p:cNvPr>
          <p:cNvPicPr>
            <a:picLocks noChangeAspect="1"/>
          </p:cNvPicPr>
          <p:nvPr/>
        </p:nvPicPr>
        <p:blipFill>
          <a:blip r:embed="rId4"/>
          <a:stretch>
            <a:fillRect/>
          </a:stretch>
        </p:blipFill>
        <p:spPr>
          <a:xfrm>
            <a:off x="942934" y="698928"/>
            <a:ext cx="1767150" cy="401915"/>
          </a:xfrm>
          <a:prstGeom prst="rect">
            <a:avLst/>
          </a:prstGeom>
          <a:ln w="12700">
            <a:miter lim="400000"/>
          </a:ln>
        </p:spPr>
      </p:pic>
      <p:pic>
        <p:nvPicPr>
          <p:cNvPr id="4" name="Immagine 3">
            <a:extLst>
              <a:ext uri="{FF2B5EF4-FFF2-40B4-BE49-F238E27FC236}">
                <a16:creationId xmlns:a16="http://schemas.microsoft.com/office/drawing/2014/main" id="{E33CCE29-484D-6E12-C663-509CDF0FEB25}"/>
              </a:ext>
            </a:extLst>
          </p:cNvPr>
          <p:cNvPicPr>
            <a:picLocks noChangeAspect="1"/>
          </p:cNvPicPr>
          <p:nvPr/>
        </p:nvPicPr>
        <p:blipFill>
          <a:blip r:embed="rId5"/>
          <a:stretch>
            <a:fillRect/>
          </a:stretch>
        </p:blipFill>
        <p:spPr>
          <a:xfrm>
            <a:off x="3186336" y="404462"/>
            <a:ext cx="4382234" cy="6198838"/>
          </a:xfrm>
          <a:prstGeom prst="rect">
            <a:avLst/>
          </a:prstGeom>
        </p:spPr>
      </p:pic>
    </p:spTree>
    <p:extLst>
      <p:ext uri="{BB962C8B-B14F-4D97-AF65-F5344CB8AC3E}">
        <p14:creationId xmlns:p14="http://schemas.microsoft.com/office/powerpoint/2010/main" val="3833541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FDEE3541-57BB-720B-9344-FBB96FF65368}"/>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F5AD634C-B875-E53E-BDAC-FAE338F1E02A}"/>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EAF59FDD-6F95-834A-7D3A-614D2AEE8015}"/>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dirty="0"/>
          </a:p>
        </p:txBody>
      </p:sp>
      <p:pic>
        <p:nvPicPr>
          <p:cNvPr id="109" name="logo regione.png" descr="logo regione.png">
            <a:extLst>
              <a:ext uri="{FF2B5EF4-FFF2-40B4-BE49-F238E27FC236}">
                <a16:creationId xmlns:a16="http://schemas.microsoft.com/office/drawing/2014/main" id="{69F75B62-6728-2785-718F-5BB30E91250D}"/>
              </a:ext>
            </a:extLst>
          </p:cNvPr>
          <p:cNvPicPr>
            <a:picLocks noChangeAspect="1"/>
          </p:cNvPicPr>
          <p:nvPr/>
        </p:nvPicPr>
        <p:blipFill>
          <a:blip r:embed="rId3"/>
          <a:stretch>
            <a:fillRect/>
          </a:stretch>
        </p:blipFill>
        <p:spPr>
          <a:xfrm>
            <a:off x="7167794" y="632100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1EAA4BD0-F9FF-C083-5F60-F3B630DA7E66}"/>
              </a:ext>
            </a:extLst>
          </p:cNvPr>
          <p:cNvPicPr>
            <a:picLocks noChangeAspect="1"/>
          </p:cNvPicPr>
          <p:nvPr/>
        </p:nvPicPr>
        <p:blipFill>
          <a:blip r:embed="rId4"/>
          <a:stretch>
            <a:fillRect/>
          </a:stretch>
        </p:blipFill>
        <p:spPr>
          <a:xfrm>
            <a:off x="1655856" y="466692"/>
            <a:ext cx="1767150" cy="401915"/>
          </a:xfrm>
          <a:prstGeom prst="rect">
            <a:avLst/>
          </a:prstGeom>
          <a:ln w="12700">
            <a:miter lim="400000"/>
          </a:ln>
        </p:spPr>
      </p:pic>
      <p:pic>
        <p:nvPicPr>
          <p:cNvPr id="5" name="Immagine 4">
            <a:extLst>
              <a:ext uri="{FF2B5EF4-FFF2-40B4-BE49-F238E27FC236}">
                <a16:creationId xmlns:a16="http://schemas.microsoft.com/office/drawing/2014/main" id="{5DFDF0B6-4149-AAF2-33B2-79F3DD3B14DE}"/>
              </a:ext>
            </a:extLst>
          </p:cNvPr>
          <p:cNvPicPr>
            <a:picLocks noChangeAspect="1"/>
          </p:cNvPicPr>
          <p:nvPr/>
        </p:nvPicPr>
        <p:blipFill>
          <a:blip r:embed="rId5"/>
          <a:stretch>
            <a:fillRect/>
          </a:stretch>
        </p:blipFill>
        <p:spPr>
          <a:xfrm>
            <a:off x="5127637" y="277757"/>
            <a:ext cx="5353138" cy="3782800"/>
          </a:xfrm>
          <a:prstGeom prst="rect">
            <a:avLst/>
          </a:prstGeom>
        </p:spPr>
      </p:pic>
      <p:pic>
        <p:nvPicPr>
          <p:cNvPr id="6" name="Immagine 5">
            <a:extLst>
              <a:ext uri="{FF2B5EF4-FFF2-40B4-BE49-F238E27FC236}">
                <a16:creationId xmlns:a16="http://schemas.microsoft.com/office/drawing/2014/main" id="{42B0B27E-42E5-516A-3F09-C5FBD03A9D79}"/>
              </a:ext>
            </a:extLst>
          </p:cNvPr>
          <p:cNvPicPr>
            <a:picLocks noChangeAspect="1"/>
          </p:cNvPicPr>
          <p:nvPr/>
        </p:nvPicPr>
        <p:blipFill>
          <a:blip r:embed="rId6"/>
          <a:stretch>
            <a:fillRect/>
          </a:stretch>
        </p:blipFill>
        <p:spPr>
          <a:xfrm>
            <a:off x="214924" y="3647983"/>
            <a:ext cx="5131776" cy="3626373"/>
          </a:xfrm>
          <a:prstGeom prst="rect">
            <a:avLst/>
          </a:prstGeom>
        </p:spPr>
      </p:pic>
    </p:spTree>
    <p:extLst>
      <p:ext uri="{BB962C8B-B14F-4D97-AF65-F5344CB8AC3E}">
        <p14:creationId xmlns:p14="http://schemas.microsoft.com/office/powerpoint/2010/main" val="2427394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7B26E7B6-2956-C2FD-2281-A52E51CF7D67}"/>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8107E4CE-437F-DA32-B990-50412931B0AA}"/>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200197E1-C471-2EFE-D2CA-FA4372D94EED}"/>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pic>
        <p:nvPicPr>
          <p:cNvPr id="109" name="logo regione.png" descr="logo regione.png">
            <a:extLst>
              <a:ext uri="{FF2B5EF4-FFF2-40B4-BE49-F238E27FC236}">
                <a16:creationId xmlns:a16="http://schemas.microsoft.com/office/drawing/2014/main" id="{8BF00D9B-7EE8-B5DC-1183-A1DCC4450AFA}"/>
              </a:ext>
            </a:extLst>
          </p:cNvPr>
          <p:cNvPicPr>
            <a:picLocks noChangeAspect="1"/>
          </p:cNvPicPr>
          <p:nvPr/>
        </p:nvPicPr>
        <p:blipFill>
          <a:blip r:embed="rId3"/>
          <a:stretch>
            <a:fillRect/>
          </a:stretch>
        </p:blipFill>
        <p:spPr>
          <a:xfrm>
            <a:off x="8376402" y="560427"/>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E482AE2E-E611-3C13-F210-9E4142B38FF2}"/>
              </a:ext>
            </a:extLst>
          </p:cNvPr>
          <p:cNvPicPr>
            <a:picLocks noChangeAspect="1"/>
          </p:cNvPicPr>
          <p:nvPr/>
        </p:nvPicPr>
        <p:blipFill>
          <a:blip r:embed="rId4"/>
          <a:stretch>
            <a:fillRect/>
          </a:stretch>
        </p:blipFill>
        <p:spPr>
          <a:xfrm>
            <a:off x="871533" y="734953"/>
            <a:ext cx="1767150" cy="401915"/>
          </a:xfrm>
          <a:prstGeom prst="rect">
            <a:avLst/>
          </a:prstGeom>
          <a:ln w="12700">
            <a:miter lim="400000"/>
          </a:ln>
        </p:spPr>
      </p:pic>
      <p:pic>
        <p:nvPicPr>
          <p:cNvPr id="2" name="Immagine 1">
            <a:extLst>
              <a:ext uri="{FF2B5EF4-FFF2-40B4-BE49-F238E27FC236}">
                <a16:creationId xmlns:a16="http://schemas.microsoft.com/office/drawing/2014/main" id="{85C41037-C9B2-9D04-DF70-8D66557F6C1B}"/>
              </a:ext>
            </a:extLst>
          </p:cNvPr>
          <p:cNvPicPr>
            <a:picLocks noChangeAspect="1"/>
          </p:cNvPicPr>
          <p:nvPr/>
        </p:nvPicPr>
        <p:blipFill>
          <a:blip r:embed="rId5"/>
          <a:stretch>
            <a:fillRect/>
          </a:stretch>
        </p:blipFill>
        <p:spPr>
          <a:xfrm>
            <a:off x="2804610" y="180872"/>
            <a:ext cx="5084180" cy="7194756"/>
          </a:xfrm>
          <a:prstGeom prst="rect">
            <a:avLst/>
          </a:prstGeom>
        </p:spPr>
      </p:pic>
    </p:spTree>
    <p:extLst>
      <p:ext uri="{BB962C8B-B14F-4D97-AF65-F5344CB8AC3E}">
        <p14:creationId xmlns:p14="http://schemas.microsoft.com/office/powerpoint/2010/main" val="1871931721"/>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A5878C6E-712D-7664-1185-3D50306B092B}"/>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56613C6E-AD8F-782F-59EB-EE9648839D1D}"/>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EBE3DADF-B2C4-8707-4001-93372D73B75E}"/>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pic>
        <p:nvPicPr>
          <p:cNvPr id="109" name="logo regione.png" descr="logo regione.png">
            <a:extLst>
              <a:ext uri="{FF2B5EF4-FFF2-40B4-BE49-F238E27FC236}">
                <a16:creationId xmlns:a16="http://schemas.microsoft.com/office/drawing/2014/main" id="{C2FD6F0D-B1DE-F6C8-38A5-656E683FBD9F}"/>
              </a:ext>
            </a:extLst>
          </p:cNvPr>
          <p:cNvPicPr>
            <a:picLocks noChangeAspect="1"/>
          </p:cNvPicPr>
          <p:nvPr/>
        </p:nvPicPr>
        <p:blipFill>
          <a:blip r:embed="rId3"/>
          <a:stretch>
            <a:fillRect/>
          </a:stretch>
        </p:blipFill>
        <p:spPr>
          <a:xfrm>
            <a:off x="8383171"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CBCE2F58-FBA5-700E-822B-69F0FA575481}"/>
              </a:ext>
            </a:extLst>
          </p:cNvPr>
          <p:cNvPicPr>
            <a:picLocks noChangeAspect="1"/>
          </p:cNvPicPr>
          <p:nvPr/>
        </p:nvPicPr>
        <p:blipFill>
          <a:blip r:embed="rId4"/>
          <a:stretch>
            <a:fillRect/>
          </a:stretch>
        </p:blipFill>
        <p:spPr>
          <a:xfrm>
            <a:off x="871533" y="734953"/>
            <a:ext cx="1767150" cy="401915"/>
          </a:xfrm>
          <a:prstGeom prst="rect">
            <a:avLst/>
          </a:prstGeom>
          <a:ln w="12700">
            <a:miter lim="400000"/>
          </a:ln>
        </p:spPr>
      </p:pic>
      <p:pic>
        <p:nvPicPr>
          <p:cNvPr id="3" name="Immagine 2">
            <a:extLst>
              <a:ext uri="{FF2B5EF4-FFF2-40B4-BE49-F238E27FC236}">
                <a16:creationId xmlns:a16="http://schemas.microsoft.com/office/drawing/2014/main" id="{62025DC2-B6F4-B698-C014-223A8057CD1D}"/>
              </a:ext>
            </a:extLst>
          </p:cNvPr>
          <p:cNvPicPr>
            <a:picLocks noChangeAspect="1"/>
          </p:cNvPicPr>
          <p:nvPr/>
        </p:nvPicPr>
        <p:blipFill>
          <a:blip r:embed="rId5"/>
          <a:stretch>
            <a:fillRect/>
          </a:stretch>
        </p:blipFill>
        <p:spPr>
          <a:xfrm>
            <a:off x="2787187" y="277756"/>
            <a:ext cx="5365638" cy="7146218"/>
          </a:xfrm>
          <a:prstGeom prst="rect">
            <a:avLst/>
          </a:prstGeom>
        </p:spPr>
      </p:pic>
    </p:spTree>
    <p:extLst>
      <p:ext uri="{BB962C8B-B14F-4D97-AF65-F5344CB8AC3E}">
        <p14:creationId xmlns:p14="http://schemas.microsoft.com/office/powerpoint/2010/main" val="3140897516"/>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63A755E5-10B3-A532-0D01-63F02941D5C6}"/>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B76847E3-9B51-289E-DB9B-E5DD23430EA5}"/>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D1299C7C-7E0B-15F7-D3FB-3A35C7026555}"/>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pic>
        <p:nvPicPr>
          <p:cNvPr id="109" name="logo regione.png" descr="logo regione.png">
            <a:extLst>
              <a:ext uri="{FF2B5EF4-FFF2-40B4-BE49-F238E27FC236}">
                <a16:creationId xmlns:a16="http://schemas.microsoft.com/office/drawing/2014/main" id="{75658664-916B-4780-6AB3-D24AB048065D}"/>
              </a:ext>
            </a:extLst>
          </p:cNvPr>
          <p:cNvPicPr>
            <a:picLocks noChangeAspect="1"/>
          </p:cNvPicPr>
          <p:nvPr/>
        </p:nvPicPr>
        <p:blipFill>
          <a:blip r:embed="rId3"/>
          <a:stretch>
            <a:fillRect/>
          </a:stretch>
        </p:blipFill>
        <p:spPr>
          <a:xfrm>
            <a:off x="8383171"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EC5530A2-6C06-5677-4194-36E85B3611CA}"/>
              </a:ext>
            </a:extLst>
          </p:cNvPr>
          <p:cNvPicPr>
            <a:picLocks noChangeAspect="1"/>
          </p:cNvPicPr>
          <p:nvPr/>
        </p:nvPicPr>
        <p:blipFill>
          <a:blip r:embed="rId4"/>
          <a:stretch>
            <a:fillRect/>
          </a:stretch>
        </p:blipFill>
        <p:spPr>
          <a:xfrm>
            <a:off x="871533" y="734953"/>
            <a:ext cx="1767150" cy="401915"/>
          </a:xfrm>
          <a:prstGeom prst="rect">
            <a:avLst/>
          </a:prstGeom>
          <a:ln w="12700">
            <a:miter lim="400000"/>
          </a:ln>
        </p:spPr>
      </p:pic>
      <p:pic>
        <p:nvPicPr>
          <p:cNvPr id="2" name="Immagine 1">
            <a:extLst>
              <a:ext uri="{FF2B5EF4-FFF2-40B4-BE49-F238E27FC236}">
                <a16:creationId xmlns:a16="http://schemas.microsoft.com/office/drawing/2014/main" id="{F5CF6284-202E-2B90-087D-A04D9B93DB72}"/>
              </a:ext>
            </a:extLst>
          </p:cNvPr>
          <p:cNvPicPr>
            <a:picLocks noChangeAspect="1"/>
          </p:cNvPicPr>
          <p:nvPr/>
        </p:nvPicPr>
        <p:blipFill>
          <a:blip r:embed="rId5"/>
          <a:stretch>
            <a:fillRect/>
          </a:stretch>
        </p:blipFill>
        <p:spPr>
          <a:xfrm>
            <a:off x="2931674" y="448230"/>
            <a:ext cx="4830052" cy="6827016"/>
          </a:xfrm>
          <a:prstGeom prst="rect">
            <a:avLst/>
          </a:prstGeom>
        </p:spPr>
      </p:pic>
    </p:spTree>
    <p:extLst>
      <p:ext uri="{BB962C8B-B14F-4D97-AF65-F5344CB8AC3E}">
        <p14:creationId xmlns:p14="http://schemas.microsoft.com/office/powerpoint/2010/main" val="19538381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BD0C6B72-86A5-AE72-2B41-CAF3E51036BC}"/>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BB89645A-9F73-3E0C-2EA8-F0F5E3829FC1}"/>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4CD0016B-05D7-7033-8A58-8C1F776ACFDA}"/>
              </a:ext>
            </a:extLst>
          </p:cNvPr>
          <p:cNvSpPr/>
          <p:nvPr/>
        </p:nvSpPr>
        <p:spPr>
          <a:xfrm>
            <a:off x="172993" y="277756"/>
            <a:ext cx="10307782" cy="6997490"/>
          </a:xfrm>
          <a:prstGeom prst="rect">
            <a:avLst/>
          </a:prstGeom>
          <a:solidFill>
            <a:srgbClr val="FFFFFF"/>
          </a:solidFill>
          <a:ln w="12700">
            <a:miter lim="400000"/>
          </a:ln>
        </p:spPr>
        <p:txBody>
          <a:bodyPr lIns="45719" rIns="45719"/>
          <a:lstStyle/>
          <a:p>
            <a:endParaRPr lang="it-IT"/>
          </a:p>
        </p:txBody>
      </p:sp>
      <p:pic>
        <p:nvPicPr>
          <p:cNvPr id="109" name="logo regione.png" descr="logo regione.png">
            <a:extLst>
              <a:ext uri="{FF2B5EF4-FFF2-40B4-BE49-F238E27FC236}">
                <a16:creationId xmlns:a16="http://schemas.microsoft.com/office/drawing/2014/main" id="{A1C0E387-04DA-D7AD-400A-830BD5E54301}"/>
              </a:ext>
            </a:extLst>
          </p:cNvPr>
          <p:cNvPicPr>
            <a:picLocks noChangeAspect="1"/>
          </p:cNvPicPr>
          <p:nvPr/>
        </p:nvPicPr>
        <p:blipFill>
          <a:blip r:embed="rId3"/>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EF8750A7-85D1-7DF0-6754-B6AD3246B7DD}"/>
              </a:ext>
            </a:extLst>
          </p:cNvPr>
          <p:cNvPicPr>
            <a:picLocks noChangeAspect="1"/>
          </p:cNvPicPr>
          <p:nvPr/>
        </p:nvPicPr>
        <p:blipFill>
          <a:blip r:embed="rId4"/>
          <a:stretch>
            <a:fillRect/>
          </a:stretch>
        </p:blipFill>
        <p:spPr>
          <a:xfrm>
            <a:off x="7122349" y="1863115"/>
            <a:ext cx="1767150" cy="401915"/>
          </a:xfrm>
          <a:prstGeom prst="rect">
            <a:avLst/>
          </a:prstGeom>
          <a:ln w="12700">
            <a:miter lim="400000"/>
          </a:ln>
        </p:spPr>
      </p:pic>
      <p:sp>
        <p:nvSpPr>
          <p:cNvPr id="3" name="TextBox 5">
            <a:extLst>
              <a:ext uri="{FF2B5EF4-FFF2-40B4-BE49-F238E27FC236}">
                <a16:creationId xmlns:a16="http://schemas.microsoft.com/office/drawing/2014/main" id="{DD3489F1-D12A-AE85-0C99-2E58F0497DF9}"/>
              </a:ext>
            </a:extLst>
          </p:cNvPr>
          <p:cNvSpPr txBox="1"/>
          <p:nvPr/>
        </p:nvSpPr>
        <p:spPr>
          <a:xfrm>
            <a:off x="287759" y="2678252"/>
            <a:ext cx="10078249" cy="43088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pPr>
              <a:lnSpc>
                <a:spcPct val="100000"/>
              </a:lnSpc>
            </a:pPr>
            <a:endParaRPr lang="it-IT" sz="2000" dirty="0">
              <a:solidFill>
                <a:srgbClr val="AD2D29"/>
              </a:solidFill>
            </a:endParaRPr>
          </a:p>
          <a:p>
            <a:pPr algn="l">
              <a:lnSpc>
                <a:spcPct val="100000"/>
              </a:lnSpc>
            </a:pPr>
            <a:r>
              <a:rPr lang="en-US" sz="2000" dirty="0">
                <a:solidFill>
                  <a:schemeClr val="accent1">
                    <a:lumMod val="50000"/>
                  </a:schemeClr>
                </a:solidFill>
              </a:rPr>
              <a:t> </a:t>
            </a:r>
          </a:p>
          <a:p>
            <a:pPr algn="l">
              <a:lnSpc>
                <a:spcPct val="100000"/>
              </a:lnSpc>
            </a:pPr>
            <a:endParaRPr lang="en-US" sz="2000" dirty="0">
              <a:solidFill>
                <a:schemeClr val="accent1">
                  <a:lumMod val="50000"/>
                </a:schemeClr>
              </a:solidFill>
            </a:endParaRPr>
          </a:p>
          <a:p>
            <a:pPr algn="l">
              <a:lnSpc>
                <a:spcPct val="100000"/>
              </a:lnSpc>
            </a:pPr>
            <a:r>
              <a:rPr lang="en-US" sz="2000" dirty="0">
                <a:solidFill>
                  <a:srgbClr val="AD2D29"/>
                </a:solidFill>
              </a:rPr>
              <a:t>Intra de is </a:t>
            </a:r>
            <a:r>
              <a:rPr lang="en-US" sz="2000" dirty="0" err="1">
                <a:solidFill>
                  <a:srgbClr val="AD2D29"/>
                </a:solidFill>
              </a:rPr>
              <a:t>àteras</a:t>
            </a:r>
            <a:r>
              <a:rPr lang="en-US" sz="2000" dirty="0">
                <a:solidFill>
                  <a:srgbClr val="AD2D29"/>
                </a:solidFill>
              </a:rPr>
              <a:t> </a:t>
            </a:r>
            <a:r>
              <a:rPr lang="en-US" sz="2000" dirty="0" err="1">
                <a:solidFill>
                  <a:srgbClr val="AD2D29"/>
                </a:solidFill>
              </a:rPr>
              <a:t>fainas</a:t>
            </a:r>
            <a:r>
              <a:rPr lang="en-US" sz="2000" dirty="0">
                <a:solidFill>
                  <a:srgbClr val="AD2D29"/>
                </a:solidFill>
              </a:rPr>
              <a:t> </a:t>
            </a:r>
            <a:r>
              <a:rPr lang="en-US" sz="2000" dirty="0" err="1">
                <a:solidFill>
                  <a:srgbClr val="AD2D29"/>
                </a:solidFill>
              </a:rPr>
              <a:t>eus</a:t>
            </a:r>
            <a:r>
              <a:rPr lang="en-US" sz="2000" dirty="0">
                <a:solidFill>
                  <a:srgbClr val="AD2D29"/>
                </a:solidFill>
              </a:rPr>
              <a:t> </a:t>
            </a:r>
            <a:r>
              <a:rPr lang="en-US" sz="2000" dirty="0" err="1">
                <a:solidFill>
                  <a:srgbClr val="AD2D29"/>
                </a:solidFill>
              </a:rPr>
              <a:t>biu</a:t>
            </a:r>
            <a:r>
              <a:rPr lang="en-US" sz="2000" dirty="0">
                <a:solidFill>
                  <a:srgbClr val="AD2D29"/>
                </a:solidFill>
              </a:rPr>
              <a:t> chi is </a:t>
            </a:r>
            <a:r>
              <a:rPr lang="en-US" sz="2000" dirty="0" err="1">
                <a:solidFill>
                  <a:srgbClr val="AD2D29"/>
                </a:solidFill>
              </a:rPr>
              <a:t>umperadoris</a:t>
            </a:r>
            <a:r>
              <a:rPr lang="en-US" sz="2000" dirty="0">
                <a:solidFill>
                  <a:srgbClr val="AD2D29"/>
                </a:solidFill>
              </a:rPr>
              <a:t> ant </a:t>
            </a:r>
            <a:r>
              <a:rPr lang="en-US" sz="2000" dirty="0" err="1">
                <a:solidFill>
                  <a:srgbClr val="AD2D29"/>
                </a:solidFill>
              </a:rPr>
              <a:t>agradèssiu</a:t>
            </a:r>
            <a:r>
              <a:rPr lang="en-US" sz="2000" dirty="0">
                <a:solidFill>
                  <a:srgbClr val="AD2D29"/>
                </a:solidFill>
              </a:rPr>
              <a:t> </a:t>
            </a:r>
            <a:r>
              <a:rPr lang="en-US" sz="2000" dirty="0" err="1">
                <a:solidFill>
                  <a:srgbClr val="AD2D29"/>
                </a:solidFill>
              </a:rPr>
              <a:t>meda</a:t>
            </a:r>
            <a:r>
              <a:rPr lang="en-US" sz="2000" dirty="0">
                <a:solidFill>
                  <a:srgbClr val="AD2D29"/>
                </a:solidFill>
              </a:rPr>
              <a:t> </a:t>
            </a:r>
            <a:r>
              <a:rPr lang="en-US" sz="2000" dirty="0" err="1">
                <a:solidFill>
                  <a:srgbClr val="AD2D29"/>
                </a:solidFill>
              </a:rPr>
              <a:t>cussas</a:t>
            </a:r>
            <a:r>
              <a:rPr lang="en-US" sz="2000" dirty="0">
                <a:solidFill>
                  <a:srgbClr val="AD2D29"/>
                </a:solidFill>
              </a:rPr>
              <a:t> chi </a:t>
            </a:r>
            <a:r>
              <a:rPr lang="en-US" sz="2000" dirty="0" err="1">
                <a:solidFill>
                  <a:srgbClr val="AD2D29"/>
                </a:solidFill>
              </a:rPr>
              <a:t>punnànt</a:t>
            </a:r>
            <a:r>
              <a:rPr lang="en-US" sz="2000" dirty="0">
                <a:solidFill>
                  <a:srgbClr val="AD2D29"/>
                </a:solidFill>
              </a:rPr>
              <a:t> a </a:t>
            </a:r>
            <a:r>
              <a:rPr lang="en-US" sz="2000" dirty="0" err="1">
                <a:solidFill>
                  <a:srgbClr val="AD2D29"/>
                </a:solidFill>
              </a:rPr>
              <a:t>fai</a:t>
            </a:r>
            <a:r>
              <a:rPr lang="en-US" sz="2000" dirty="0">
                <a:solidFill>
                  <a:srgbClr val="AD2D29"/>
                </a:solidFill>
              </a:rPr>
              <a:t> </a:t>
            </a:r>
            <a:r>
              <a:rPr lang="en-US" sz="2000" dirty="0" err="1">
                <a:solidFill>
                  <a:srgbClr val="AD2D29"/>
                </a:solidFill>
              </a:rPr>
              <a:t>connosci</a:t>
            </a:r>
            <a:r>
              <a:rPr lang="en-US" sz="2000" dirty="0">
                <a:solidFill>
                  <a:srgbClr val="AD2D29"/>
                </a:solidFill>
              </a:rPr>
              <a:t> </a:t>
            </a:r>
            <a:r>
              <a:rPr lang="en-US" sz="2000" dirty="0" err="1">
                <a:solidFill>
                  <a:srgbClr val="AD2D29"/>
                </a:solidFill>
              </a:rPr>
              <a:t>mellus</a:t>
            </a:r>
            <a:r>
              <a:rPr lang="en-US" sz="2000" dirty="0">
                <a:solidFill>
                  <a:srgbClr val="AD2D29"/>
                </a:solidFill>
              </a:rPr>
              <a:t> is </a:t>
            </a:r>
            <a:r>
              <a:rPr lang="en-US" sz="2000" dirty="0" err="1">
                <a:solidFill>
                  <a:srgbClr val="AD2D29"/>
                </a:solidFill>
              </a:rPr>
              <a:t>maladias</a:t>
            </a:r>
            <a:r>
              <a:rPr lang="en-US" sz="2000" dirty="0">
                <a:solidFill>
                  <a:srgbClr val="AD2D29"/>
                </a:solidFill>
              </a:rPr>
              <a:t> e is </a:t>
            </a:r>
            <a:r>
              <a:rPr lang="en-US" sz="2000" dirty="0" err="1">
                <a:solidFill>
                  <a:srgbClr val="AD2D29"/>
                </a:solidFill>
              </a:rPr>
              <a:t>diis</a:t>
            </a:r>
            <a:r>
              <a:rPr lang="en-US" sz="2000" dirty="0">
                <a:solidFill>
                  <a:srgbClr val="AD2D29"/>
                </a:solidFill>
              </a:rPr>
              <a:t> </a:t>
            </a:r>
            <a:r>
              <a:rPr lang="en-US" sz="2000" dirty="0" err="1">
                <a:solidFill>
                  <a:srgbClr val="AD2D29"/>
                </a:solidFill>
              </a:rPr>
              <a:t>dedicadas</a:t>
            </a:r>
            <a:r>
              <a:rPr lang="en-US" sz="2000" dirty="0">
                <a:solidFill>
                  <a:srgbClr val="AD2D29"/>
                </a:solidFill>
              </a:rPr>
              <a:t> a </a:t>
            </a:r>
            <a:r>
              <a:rPr lang="en-US" sz="2000" dirty="0" err="1">
                <a:solidFill>
                  <a:srgbClr val="AD2D29"/>
                </a:solidFill>
              </a:rPr>
              <a:t>sa</a:t>
            </a:r>
            <a:r>
              <a:rPr lang="en-US" sz="2000" dirty="0">
                <a:solidFill>
                  <a:srgbClr val="AD2D29"/>
                </a:solidFill>
              </a:rPr>
              <a:t> </a:t>
            </a:r>
            <a:r>
              <a:rPr lang="en-US" sz="2000" dirty="0" err="1">
                <a:solidFill>
                  <a:srgbClr val="AD2D29"/>
                </a:solidFill>
              </a:rPr>
              <a:t>prevenidura</a:t>
            </a:r>
            <a:r>
              <a:rPr lang="en-US" sz="2000" dirty="0">
                <a:solidFill>
                  <a:srgbClr val="AD2D29"/>
                </a:solidFill>
              </a:rPr>
              <a:t> ca </a:t>
            </a:r>
            <a:r>
              <a:rPr lang="en-US" sz="2000" dirty="0" err="1">
                <a:solidFill>
                  <a:srgbClr val="AD2D29"/>
                </a:solidFill>
              </a:rPr>
              <a:t>su</a:t>
            </a:r>
            <a:r>
              <a:rPr lang="en-US" sz="2000" dirty="0">
                <a:solidFill>
                  <a:srgbClr val="AD2D29"/>
                </a:solidFill>
              </a:rPr>
              <a:t> </a:t>
            </a:r>
            <a:r>
              <a:rPr lang="en-US" sz="2000" dirty="0" err="1">
                <a:solidFill>
                  <a:srgbClr val="AD2D29"/>
                </a:solidFill>
              </a:rPr>
              <a:t>portalitu</a:t>
            </a:r>
            <a:r>
              <a:rPr lang="en-US" sz="2000" dirty="0">
                <a:solidFill>
                  <a:srgbClr val="AD2D29"/>
                </a:solidFill>
              </a:rPr>
              <a:t> at </a:t>
            </a:r>
            <a:r>
              <a:rPr lang="en-US" sz="2000" dirty="0" err="1">
                <a:solidFill>
                  <a:srgbClr val="AD2D29"/>
                </a:solidFill>
              </a:rPr>
              <a:t>liau</a:t>
            </a:r>
            <a:r>
              <a:rPr lang="en-US" sz="2000" dirty="0">
                <a:solidFill>
                  <a:srgbClr val="AD2D29"/>
                </a:solidFill>
              </a:rPr>
              <a:t> parti </a:t>
            </a:r>
            <a:r>
              <a:rPr lang="en-US" sz="2000" dirty="0" err="1">
                <a:solidFill>
                  <a:srgbClr val="AD2D29"/>
                </a:solidFill>
              </a:rPr>
              <a:t>impari</a:t>
            </a:r>
            <a:r>
              <a:rPr lang="en-US" sz="2000" dirty="0">
                <a:solidFill>
                  <a:srgbClr val="AD2D29"/>
                </a:solidFill>
              </a:rPr>
              <a:t> a is </a:t>
            </a:r>
            <a:r>
              <a:rPr lang="en-US" sz="2000" dirty="0" err="1">
                <a:solidFill>
                  <a:srgbClr val="AD2D29"/>
                </a:solidFill>
              </a:rPr>
              <a:t>repartus</a:t>
            </a:r>
            <a:r>
              <a:rPr lang="en-US" sz="2000" dirty="0">
                <a:solidFill>
                  <a:srgbClr val="AD2D29"/>
                </a:solidFill>
              </a:rPr>
              <a:t> a </a:t>
            </a:r>
            <a:r>
              <a:rPr lang="en-US" sz="2000" dirty="0" err="1">
                <a:solidFill>
                  <a:srgbClr val="AD2D29"/>
                </a:solidFill>
              </a:rPr>
              <a:t>atòbius</a:t>
            </a:r>
            <a:r>
              <a:rPr lang="en-US" sz="2000" dirty="0">
                <a:solidFill>
                  <a:srgbClr val="AD2D29"/>
                </a:solidFill>
              </a:rPr>
              <a:t> </a:t>
            </a:r>
            <a:r>
              <a:rPr lang="en-US" sz="2000" dirty="0" err="1">
                <a:solidFill>
                  <a:srgbClr val="AD2D29"/>
                </a:solidFill>
              </a:rPr>
              <a:t>comenti</a:t>
            </a:r>
            <a:r>
              <a:rPr lang="en-US" sz="2000" dirty="0">
                <a:solidFill>
                  <a:srgbClr val="AD2D29"/>
                </a:solidFill>
              </a:rPr>
              <a:t> </a:t>
            </a:r>
            <a:r>
              <a:rPr lang="en-US" sz="2000" i="1" dirty="0" err="1">
                <a:solidFill>
                  <a:srgbClr val="AD2D29"/>
                </a:solidFill>
              </a:rPr>
              <a:t>Cardiologias</a:t>
            </a:r>
            <a:r>
              <a:rPr lang="en-US" sz="2000" i="1" dirty="0">
                <a:solidFill>
                  <a:srgbClr val="AD2D29"/>
                </a:solidFill>
              </a:rPr>
              <a:t> </a:t>
            </a:r>
            <a:r>
              <a:rPr lang="en-US" sz="2000" i="1" dirty="0" err="1">
                <a:solidFill>
                  <a:srgbClr val="AD2D29"/>
                </a:solidFill>
              </a:rPr>
              <a:t>Abertas</a:t>
            </a:r>
            <a:r>
              <a:rPr lang="en-US" sz="2000" i="1" dirty="0">
                <a:solidFill>
                  <a:srgbClr val="AD2D29"/>
                </a:solidFill>
              </a:rPr>
              <a:t> </a:t>
            </a:r>
            <a:r>
              <a:rPr lang="en-US" sz="2000" dirty="0">
                <a:solidFill>
                  <a:srgbClr val="AD2D29"/>
                </a:solidFill>
              </a:rPr>
              <a:t>e</a:t>
            </a:r>
            <a:r>
              <a:rPr lang="it-IT" sz="2000" dirty="0">
                <a:solidFill>
                  <a:srgbClr val="AD2D29"/>
                </a:solidFill>
              </a:rPr>
              <a:t> sa </a:t>
            </a:r>
            <a:r>
              <a:rPr lang="it-IT" sz="2000" i="1" dirty="0">
                <a:solidFill>
                  <a:srgbClr val="AD2D29"/>
                </a:solidFill>
              </a:rPr>
              <a:t>Open Week </a:t>
            </a:r>
            <a:r>
              <a:rPr lang="it-IT" sz="2000" dirty="0" err="1">
                <a:solidFill>
                  <a:srgbClr val="AD2D29"/>
                </a:solidFill>
              </a:rPr>
              <a:t>dedicadas</a:t>
            </a:r>
            <a:r>
              <a:rPr lang="it-IT" sz="2000" dirty="0">
                <a:solidFill>
                  <a:srgbClr val="AD2D29"/>
                </a:solidFill>
              </a:rPr>
              <a:t> a </a:t>
            </a:r>
            <a:r>
              <a:rPr lang="it-IT" sz="2000" dirty="0" err="1">
                <a:solidFill>
                  <a:srgbClr val="AD2D29"/>
                </a:solidFill>
              </a:rPr>
              <a:t>is</a:t>
            </a:r>
            <a:r>
              <a:rPr lang="it-IT" sz="2000" dirty="0">
                <a:solidFill>
                  <a:srgbClr val="AD2D29"/>
                </a:solidFill>
              </a:rPr>
              <a:t> </a:t>
            </a:r>
            <a:r>
              <a:rPr lang="it-IT" sz="2000" dirty="0" err="1">
                <a:solidFill>
                  <a:srgbClr val="AD2D29"/>
                </a:solidFill>
              </a:rPr>
              <a:t>maladias</a:t>
            </a:r>
            <a:r>
              <a:rPr lang="it-IT" sz="2000" dirty="0">
                <a:solidFill>
                  <a:srgbClr val="AD2D29"/>
                </a:solidFill>
              </a:rPr>
              <a:t> a su coru, </a:t>
            </a:r>
            <a:r>
              <a:rPr lang="en-US" sz="2000" dirty="0" err="1">
                <a:solidFill>
                  <a:srgbClr val="AD2D29"/>
                </a:solidFill>
              </a:rPr>
              <a:t>sa</a:t>
            </a:r>
            <a:r>
              <a:rPr lang="en-US" sz="2000" dirty="0">
                <a:solidFill>
                  <a:srgbClr val="AD2D29"/>
                </a:solidFill>
              </a:rPr>
              <a:t> </a:t>
            </a:r>
            <a:r>
              <a:rPr lang="it-IT" sz="2000" i="1" dirty="0">
                <a:solidFill>
                  <a:srgbClr val="AD2D29"/>
                </a:solidFill>
              </a:rPr>
              <a:t>Dì </a:t>
            </a:r>
            <a:r>
              <a:rPr lang="it-IT" sz="2000" i="1" dirty="0" err="1">
                <a:solidFill>
                  <a:srgbClr val="AD2D29"/>
                </a:solidFill>
              </a:rPr>
              <a:t>Internatzionali</a:t>
            </a:r>
            <a:r>
              <a:rPr lang="it-IT" sz="2000" i="1" dirty="0">
                <a:solidFill>
                  <a:srgbClr val="AD2D29"/>
                </a:solidFill>
              </a:rPr>
              <a:t> de su Mali </a:t>
            </a:r>
            <a:r>
              <a:rPr lang="it-IT" sz="2000" i="1" dirty="0" err="1">
                <a:solidFill>
                  <a:srgbClr val="AD2D29"/>
                </a:solidFill>
              </a:rPr>
              <a:t>caducu</a:t>
            </a:r>
            <a:r>
              <a:rPr lang="it-IT" sz="2000" dirty="0">
                <a:solidFill>
                  <a:srgbClr val="AD2D29"/>
                </a:solidFill>
              </a:rPr>
              <a:t>, </a:t>
            </a:r>
            <a:r>
              <a:rPr lang="it-IT" sz="2000" i="1" dirty="0">
                <a:solidFill>
                  <a:srgbClr val="AD2D29"/>
                </a:solidFill>
              </a:rPr>
              <a:t>sa Dì de sa </a:t>
            </a:r>
            <a:r>
              <a:rPr lang="it-IT" sz="2000" i="1" dirty="0" err="1">
                <a:solidFill>
                  <a:srgbClr val="AD2D29"/>
                </a:solidFill>
              </a:rPr>
              <a:t>Daibeta</a:t>
            </a:r>
            <a:r>
              <a:rPr lang="it-IT" sz="2000" dirty="0">
                <a:solidFill>
                  <a:srgbClr val="AD2D29"/>
                </a:solidFill>
              </a:rPr>
              <a:t>, o a </a:t>
            </a:r>
            <a:r>
              <a:rPr lang="it-IT" sz="2000" dirty="0" err="1">
                <a:solidFill>
                  <a:srgbClr val="AD2D29"/>
                </a:solidFill>
              </a:rPr>
              <a:t>arresurtaus</a:t>
            </a:r>
            <a:r>
              <a:rPr lang="it-IT" sz="2000" dirty="0">
                <a:solidFill>
                  <a:srgbClr val="AD2D29"/>
                </a:solidFill>
              </a:rPr>
              <a:t> comenti su </a:t>
            </a:r>
            <a:r>
              <a:rPr lang="it-IT" sz="2000" dirty="0" err="1">
                <a:solidFill>
                  <a:srgbClr val="AD2D29"/>
                </a:solidFill>
              </a:rPr>
              <a:t>primau</a:t>
            </a:r>
            <a:r>
              <a:rPr lang="it-IT" sz="2000" dirty="0">
                <a:solidFill>
                  <a:srgbClr val="AD2D29"/>
                </a:solidFill>
              </a:rPr>
              <a:t> </a:t>
            </a:r>
            <a:r>
              <a:rPr lang="it-IT" sz="2000" dirty="0" err="1">
                <a:solidFill>
                  <a:srgbClr val="AD2D29"/>
                </a:solidFill>
              </a:rPr>
              <a:t>po</a:t>
            </a:r>
            <a:r>
              <a:rPr lang="it-IT" sz="2000" dirty="0">
                <a:solidFill>
                  <a:srgbClr val="AD2D29"/>
                </a:solidFill>
              </a:rPr>
              <a:t> sa </a:t>
            </a:r>
            <a:r>
              <a:rPr lang="it-IT" sz="2000" i="1" dirty="0">
                <a:solidFill>
                  <a:srgbClr val="AD2D29"/>
                </a:solidFill>
              </a:rPr>
              <a:t>Telemedicina</a:t>
            </a:r>
            <a:endParaRPr lang="it-IT" sz="2000" i="1" dirty="0">
              <a:solidFill>
                <a:schemeClr val="accent1">
                  <a:lumMod val="50000"/>
                </a:schemeClr>
              </a:solidFill>
            </a:endParaRPr>
          </a:p>
          <a:p>
            <a:pPr algn="l">
              <a:lnSpc>
                <a:spcPct val="100000"/>
              </a:lnSpc>
            </a:pPr>
            <a:endParaRPr lang="it-IT" sz="2000" dirty="0">
              <a:solidFill>
                <a:schemeClr val="accent1">
                  <a:lumMod val="50000"/>
                </a:schemeClr>
              </a:solidFill>
            </a:endParaRPr>
          </a:p>
          <a:p>
            <a:pPr algn="l">
              <a:lnSpc>
                <a:spcPct val="100000"/>
              </a:lnSpc>
            </a:pPr>
            <a:r>
              <a:rPr lang="en-US" sz="2000" dirty="0">
                <a:solidFill>
                  <a:schemeClr val="accent1">
                    <a:lumMod val="50000"/>
                  </a:schemeClr>
                </a:solidFill>
              </a:rPr>
              <a:t>Among other activities, we saw that users greatly appreciated those aimed at increasing awareness of diseases and prevention days. The language help desk participated alongside hospital departments in events like </a:t>
            </a:r>
            <a:r>
              <a:rPr lang="en-US" sz="2000" i="1" dirty="0">
                <a:solidFill>
                  <a:schemeClr val="accent1">
                    <a:lumMod val="50000"/>
                  </a:schemeClr>
                </a:solidFill>
              </a:rPr>
              <a:t>Open Cardiology Days </a:t>
            </a:r>
            <a:r>
              <a:rPr lang="en-US" sz="2000" dirty="0">
                <a:solidFill>
                  <a:schemeClr val="accent1">
                    <a:lumMod val="50000"/>
                  </a:schemeClr>
                </a:solidFill>
              </a:rPr>
              <a:t>and </a:t>
            </a:r>
            <a:r>
              <a:rPr lang="en-US" sz="2000" i="1" dirty="0">
                <a:solidFill>
                  <a:schemeClr val="accent1">
                    <a:lumMod val="50000"/>
                  </a:schemeClr>
                </a:solidFill>
              </a:rPr>
              <a:t>Open Week </a:t>
            </a:r>
            <a:r>
              <a:rPr lang="en-US" sz="2000" dirty="0">
                <a:solidFill>
                  <a:schemeClr val="accent1">
                    <a:lumMod val="50000"/>
                  </a:schemeClr>
                </a:solidFill>
              </a:rPr>
              <a:t>dedicated to heart diseases, as well as </a:t>
            </a:r>
            <a:r>
              <a:rPr lang="en-US" sz="2000" i="1" dirty="0">
                <a:solidFill>
                  <a:schemeClr val="accent1">
                    <a:lumMod val="50000"/>
                  </a:schemeClr>
                </a:solidFill>
              </a:rPr>
              <a:t>International Epilepsy Day</a:t>
            </a:r>
            <a:r>
              <a:rPr lang="en-US" sz="2000" dirty="0">
                <a:solidFill>
                  <a:schemeClr val="accent1">
                    <a:lumMod val="50000"/>
                  </a:schemeClr>
                </a:solidFill>
              </a:rPr>
              <a:t>, </a:t>
            </a:r>
            <a:r>
              <a:rPr lang="en-US" sz="2000" i="1" dirty="0">
                <a:solidFill>
                  <a:schemeClr val="accent1">
                    <a:lumMod val="50000"/>
                  </a:schemeClr>
                </a:solidFill>
              </a:rPr>
              <a:t>Diabetes Day</a:t>
            </a:r>
            <a:r>
              <a:rPr lang="en-US" sz="2000" dirty="0">
                <a:solidFill>
                  <a:schemeClr val="accent1">
                    <a:lumMod val="50000"/>
                  </a:schemeClr>
                </a:solidFill>
              </a:rPr>
              <a:t>, and achievements such as the </a:t>
            </a:r>
            <a:r>
              <a:rPr lang="en-US" sz="2000" i="1" dirty="0">
                <a:solidFill>
                  <a:schemeClr val="accent1">
                    <a:lumMod val="50000"/>
                  </a:schemeClr>
                </a:solidFill>
              </a:rPr>
              <a:t>Telemedicine</a:t>
            </a:r>
            <a:r>
              <a:rPr lang="en-US" sz="2000" dirty="0">
                <a:solidFill>
                  <a:schemeClr val="accent1">
                    <a:lumMod val="50000"/>
                  </a:schemeClr>
                </a:solidFill>
              </a:rPr>
              <a:t> leadership initiative</a:t>
            </a:r>
          </a:p>
        </p:txBody>
      </p:sp>
      <p:pic>
        <p:nvPicPr>
          <p:cNvPr id="2" name="Immagine 1">
            <a:extLst>
              <a:ext uri="{FF2B5EF4-FFF2-40B4-BE49-F238E27FC236}">
                <a16:creationId xmlns:a16="http://schemas.microsoft.com/office/drawing/2014/main" id="{2628959C-921A-C37D-1564-37C95136B937}"/>
              </a:ext>
            </a:extLst>
          </p:cNvPr>
          <p:cNvPicPr>
            <a:picLocks noChangeAspect="1"/>
          </p:cNvPicPr>
          <p:nvPr/>
        </p:nvPicPr>
        <p:blipFill>
          <a:blip r:embed="rId5"/>
          <a:stretch>
            <a:fillRect/>
          </a:stretch>
        </p:blipFill>
        <p:spPr>
          <a:xfrm>
            <a:off x="1803901" y="488761"/>
            <a:ext cx="2700387" cy="2919953"/>
          </a:xfrm>
          <a:prstGeom prst="rect">
            <a:avLst/>
          </a:prstGeom>
        </p:spPr>
      </p:pic>
    </p:spTree>
    <p:extLst>
      <p:ext uri="{BB962C8B-B14F-4D97-AF65-F5344CB8AC3E}">
        <p14:creationId xmlns:p14="http://schemas.microsoft.com/office/powerpoint/2010/main" val="572508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DBBB85E2-3C01-B22A-45EC-8CA18F177CC0}"/>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6B45B6D3-B601-0690-B329-FA7BB961579E}"/>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D6BCAF03-4640-BA83-85CC-E0D3EAAD4988}"/>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sp>
        <p:nvSpPr>
          <p:cNvPr id="96" name="TextBox 5">
            <a:extLst>
              <a:ext uri="{FF2B5EF4-FFF2-40B4-BE49-F238E27FC236}">
                <a16:creationId xmlns:a16="http://schemas.microsoft.com/office/drawing/2014/main" id="{4660AC8E-299E-5B16-D7F7-E28C0A9C25D3}"/>
              </a:ext>
            </a:extLst>
          </p:cNvPr>
          <p:cNvSpPr txBox="1"/>
          <p:nvPr/>
        </p:nvSpPr>
        <p:spPr>
          <a:xfrm>
            <a:off x="252257" y="1758143"/>
            <a:ext cx="10268150" cy="23924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r>
              <a:rPr lang="it-IT" sz="4000" dirty="0">
                <a:solidFill>
                  <a:srgbClr val="AD2D29"/>
                </a:solidFill>
              </a:rPr>
              <a:t>Ita </a:t>
            </a:r>
            <a:r>
              <a:rPr lang="it-IT" sz="4000" dirty="0" err="1">
                <a:solidFill>
                  <a:srgbClr val="AD2D29"/>
                </a:solidFill>
              </a:rPr>
              <a:t>arresurtaus</a:t>
            </a:r>
            <a:r>
              <a:rPr lang="it-IT" sz="4000" dirty="0">
                <a:solidFill>
                  <a:srgbClr val="AD2D29"/>
                </a:solidFill>
              </a:rPr>
              <a:t> </a:t>
            </a:r>
            <a:r>
              <a:rPr lang="it-IT" sz="4000" dirty="0" err="1">
                <a:solidFill>
                  <a:srgbClr val="AD2D29"/>
                </a:solidFill>
              </a:rPr>
              <a:t>eus</a:t>
            </a:r>
            <a:r>
              <a:rPr lang="it-IT" sz="4000" dirty="0">
                <a:solidFill>
                  <a:srgbClr val="AD2D29"/>
                </a:solidFill>
              </a:rPr>
              <a:t> </a:t>
            </a:r>
            <a:r>
              <a:rPr lang="it-IT" sz="4000" dirty="0" err="1">
                <a:solidFill>
                  <a:srgbClr val="AD2D29"/>
                </a:solidFill>
              </a:rPr>
              <a:t>lòmpiu</a:t>
            </a:r>
            <a:r>
              <a:rPr lang="it-IT" sz="4000" dirty="0">
                <a:solidFill>
                  <a:srgbClr val="AD2D29"/>
                </a:solidFill>
              </a:rPr>
              <a:t>?</a:t>
            </a:r>
          </a:p>
          <a:p>
            <a:r>
              <a:rPr lang="en-US" sz="4000" dirty="0">
                <a:solidFill>
                  <a:schemeClr val="accent1">
                    <a:lumMod val="50000"/>
                  </a:schemeClr>
                </a:solidFill>
              </a:rPr>
              <a:t>What results have we achieved?</a:t>
            </a:r>
            <a:endParaRPr lang="it-IT" sz="4000" dirty="0">
              <a:solidFill>
                <a:schemeClr val="accent1">
                  <a:lumMod val="50000"/>
                </a:schemeClr>
              </a:solidFill>
            </a:endParaRPr>
          </a:p>
          <a:p>
            <a:endParaRPr lang="it-IT" sz="4000" dirty="0">
              <a:solidFill>
                <a:schemeClr val="accent1">
                  <a:lumMod val="50000"/>
                </a:schemeClr>
              </a:solidFill>
            </a:endParaRPr>
          </a:p>
        </p:txBody>
      </p:sp>
      <p:pic>
        <p:nvPicPr>
          <p:cNvPr id="108" name="Coru sardu logo.jpg" descr="Coru sardu logo.jpg">
            <a:extLst>
              <a:ext uri="{FF2B5EF4-FFF2-40B4-BE49-F238E27FC236}">
                <a16:creationId xmlns:a16="http://schemas.microsoft.com/office/drawing/2014/main" id="{26D4F74C-ABDE-0ECD-14EA-CAD0D818EEEC}"/>
              </a:ext>
            </a:extLst>
          </p:cNvPr>
          <p:cNvPicPr>
            <a:picLocks noChangeAspect="1"/>
          </p:cNvPicPr>
          <p:nvPr/>
        </p:nvPicPr>
        <p:blipFill>
          <a:blip r:embed="rId3"/>
          <a:stretch>
            <a:fillRect/>
          </a:stretch>
        </p:blipFill>
        <p:spPr>
          <a:xfrm>
            <a:off x="4975839" y="441757"/>
            <a:ext cx="884156" cy="1249645"/>
          </a:xfrm>
          <a:prstGeom prst="rect">
            <a:avLst/>
          </a:prstGeom>
          <a:ln w="12700">
            <a:miter lim="400000"/>
          </a:ln>
        </p:spPr>
      </p:pic>
      <p:pic>
        <p:nvPicPr>
          <p:cNvPr id="109" name="logo regione.png" descr="logo regione.png">
            <a:extLst>
              <a:ext uri="{FF2B5EF4-FFF2-40B4-BE49-F238E27FC236}">
                <a16:creationId xmlns:a16="http://schemas.microsoft.com/office/drawing/2014/main" id="{6FDD8903-4A2C-F178-EB8B-6C1099E82525}"/>
              </a:ext>
            </a:extLst>
          </p:cNvPr>
          <p:cNvPicPr>
            <a:picLocks noChangeAspect="1"/>
          </p:cNvPicPr>
          <p:nvPr/>
        </p:nvPicPr>
        <p:blipFill>
          <a:blip r:embed="rId4"/>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B1C943DD-3869-9180-357F-7127A2C10594}"/>
              </a:ext>
            </a:extLst>
          </p:cNvPr>
          <p:cNvPicPr>
            <a:picLocks noChangeAspect="1"/>
          </p:cNvPicPr>
          <p:nvPr/>
        </p:nvPicPr>
        <p:blipFill>
          <a:blip r:embed="rId5"/>
          <a:stretch>
            <a:fillRect/>
          </a:stretch>
        </p:blipFill>
        <p:spPr>
          <a:xfrm>
            <a:off x="2059682" y="818741"/>
            <a:ext cx="1767150" cy="401915"/>
          </a:xfrm>
          <a:prstGeom prst="rect">
            <a:avLst/>
          </a:prstGeom>
          <a:ln w="12700">
            <a:miter lim="400000"/>
          </a:ln>
        </p:spPr>
      </p:pic>
      <p:sp>
        <p:nvSpPr>
          <p:cNvPr id="3" name="TextBox 5">
            <a:extLst>
              <a:ext uri="{FF2B5EF4-FFF2-40B4-BE49-F238E27FC236}">
                <a16:creationId xmlns:a16="http://schemas.microsoft.com/office/drawing/2014/main" id="{EE1E8E08-9266-38A9-F9A6-74213B126F77}"/>
              </a:ext>
            </a:extLst>
          </p:cNvPr>
          <p:cNvSpPr txBox="1"/>
          <p:nvPr/>
        </p:nvSpPr>
        <p:spPr>
          <a:xfrm>
            <a:off x="511444" y="3409627"/>
            <a:ext cx="9628510" cy="30777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pPr>
              <a:lnSpc>
                <a:spcPct val="100000"/>
              </a:lnSpc>
            </a:pPr>
            <a:endParaRPr lang="it-IT" sz="2000" dirty="0">
              <a:solidFill>
                <a:srgbClr val="AD2D29"/>
              </a:solidFill>
            </a:endParaRPr>
          </a:p>
          <a:p>
            <a:pPr algn="l">
              <a:lnSpc>
                <a:spcPct val="100000"/>
              </a:lnSpc>
            </a:pPr>
            <a:r>
              <a:rPr lang="en-US" sz="2000" dirty="0">
                <a:solidFill>
                  <a:srgbClr val="AD2D29"/>
                </a:solidFill>
              </a:rPr>
              <a:t>In </a:t>
            </a:r>
            <a:r>
              <a:rPr lang="en-US" sz="2000" dirty="0" err="1">
                <a:solidFill>
                  <a:srgbClr val="AD2D29"/>
                </a:solidFill>
              </a:rPr>
              <a:t>su</a:t>
            </a:r>
            <a:r>
              <a:rPr lang="en-US" sz="2000" dirty="0">
                <a:solidFill>
                  <a:srgbClr val="AD2D29"/>
                </a:solidFill>
              </a:rPr>
              <a:t> </a:t>
            </a:r>
            <a:r>
              <a:rPr lang="en-US" sz="2000" dirty="0" err="1">
                <a:solidFill>
                  <a:srgbClr val="AD2D29"/>
                </a:solidFill>
              </a:rPr>
              <a:t>mentris</a:t>
            </a:r>
            <a:r>
              <a:rPr lang="en-US" sz="2000" dirty="0">
                <a:solidFill>
                  <a:srgbClr val="AD2D29"/>
                </a:solidFill>
              </a:rPr>
              <a:t> de </a:t>
            </a:r>
            <a:r>
              <a:rPr lang="en-US" sz="2000" dirty="0" err="1">
                <a:solidFill>
                  <a:srgbClr val="AD2D29"/>
                </a:solidFill>
              </a:rPr>
              <a:t>su</a:t>
            </a:r>
            <a:r>
              <a:rPr lang="en-US" sz="2000" dirty="0">
                <a:solidFill>
                  <a:srgbClr val="AD2D29"/>
                </a:solidFill>
              </a:rPr>
              <a:t> </a:t>
            </a:r>
            <a:r>
              <a:rPr lang="en-US" sz="2000" dirty="0" err="1">
                <a:solidFill>
                  <a:srgbClr val="AD2D29"/>
                </a:solidFill>
              </a:rPr>
              <a:t>progetu</a:t>
            </a:r>
            <a:r>
              <a:rPr lang="en-US" sz="2000" dirty="0">
                <a:solidFill>
                  <a:srgbClr val="AD2D29"/>
                </a:solidFill>
              </a:rPr>
              <a:t> </a:t>
            </a:r>
            <a:r>
              <a:rPr lang="en-US" sz="2000" dirty="0" err="1">
                <a:solidFill>
                  <a:srgbClr val="AD2D29"/>
                </a:solidFill>
              </a:rPr>
              <a:t>eus</a:t>
            </a:r>
            <a:r>
              <a:rPr lang="en-US" sz="2000" dirty="0">
                <a:solidFill>
                  <a:srgbClr val="AD2D29"/>
                </a:solidFill>
              </a:rPr>
              <a:t> </a:t>
            </a:r>
            <a:r>
              <a:rPr lang="en-US" sz="2000" dirty="0" err="1">
                <a:solidFill>
                  <a:srgbClr val="AD2D29"/>
                </a:solidFill>
              </a:rPr>
              <a:t>apariciau</a:t>
            </a:r>
            <a:r>
              <a:rPr lang="en-US" sz="2000" dirty="0">
                <a:solidFill>
                  <a:srgbClr val="AD2D29"/>
                </a:solidFill>
              </a:rPr>
              <a:t> </a:t>
            </a:r>
            <a:r>
              <a:rPr lang="en-US" sz="2000" dirty="0" err="1">
                <a:solidFill>
                  <a:srgbClr val="AD2D29"/>
                </a:solidFill>
              </a:rPr>
              <a:t>duus</a:t>
            </a:r>
            <a:r>
              <a:rPr lang="en-US" sz="2000" dirty="0">
                <a:solidFill>
                  <a:srgbClr val="AD2D29"/>
                </a:solidFill>
              </a:rPr>
              <a:t> </a:t>
            </a:r>
            <a:r>
              <a:rPr lang="en-US" sz="2000" dirty="0" err="1">
                <a:solidFill>
                  <a:srgbClr val="AD2D29"/>
                </a:solidFill>
              </a:rPr>
              <a:t>documentus</a:t>
            </a:r>
            <a:r>
              <a:rPr lang="en-US" sz="2000" dirty="0">
                <a:solidFill>
                  <a:srgbClr val="AD2D29"/>
                </a:solidFill>
              </a:rPr>
              <a:t> </a:t>
            </a:r>
            <a:r>
              <a:rPr lang="en-US" sz="2000" dirty="0" err="1">
                <a:solidFill>
                  <a:srgbClr val="AD2D29"/>
                </a:solidFill>
              </a:rPr>
              <a:t>cun</a:t>
            </a:r>
            <a:r>
              <a:rPr lang="en-US" sz="2000" dirty="0">
                <a:solidFill>
                  <a:srgbClr val="AD2D29"/>
                </a:solidFill>
              </a:rPr>
              <a:t> </a:t>
            </a:r>
            <a:r>
              <a:rPr lang="en-US" sz="2000" dirty="0" err="1">
                <a:solidFill>
                  <a:srgbClr val="AD2D29"/>
                </a:solidFill>
              </a:rPr>
              <a:t>preguntas</a:t>
            </a:r>
            <a:r>
              <a:rPr lang="en-US" sz="2000" dirty="0">
                <a:solidFill>
                  <a:srgbClr val="AD2D29"/>
                </a:solidFill>
              </a:rPr>
              <a:t> po </a:t>
            </a:r>
            <a:r>
              <a:rPr lang="en-US" sz="2000" dirty="0" err="1">
                <a:solidFill>
                  <a:srgbClr val="AD2D29"/>
                </a:solidFill>
              </a:rPr>
              <a:t>averiguai</a:t>
            </a:r>
            <a:r>
              <a:rPr lang="en-US" sz="2000" dirty="0">
                <a:solidFill>
                  <a:srgbClr val="AD2D29"/>
                </a:solidFill>
              </a:rPr>
              <a:t> </a:t>
            </a:r>
            <a:r>
              <a:rPr lang="en-US" sz="2000" dirty="0" err="1">
                <a:solidFill>
                  <a:srgbClr val="AD2D29"/>
                </a:solidFill>
              </a:rPr>
              <a:t>s’agradessimentu</a:t>
            </a:r>
            <a:r>
              <a:rPr lang="en-US" sz="2000" dirty="0">
                <a:solidFill>
                  <a:srgbClr val="AD2D29"/>
                </a:solidFill>
              </a:rPr>
              <a:t> de is </a:t>
            </a:r>
            <a:r>
              <a:rPr lang="en-US" sz="2000" dirty="0" err="1">
                <a:solidFill>
                  <a:srgbClr val="AD2D29"/>
                </a:solidFill>
              </a:rPr>
              <a:t>umperadoris</a:t>
            </a:r>
            <a:r>
              <a:rPr lang="en-US" sz="2000" dirty="0">
                <a:solidFill>
                  <a:srgbClr val="AD2D29"/>
                </a:solidFill>
              </a:rPr>
              <a:t>. Unu </a:t>
            </a:r>
            <a:r>
              <a:rPr lang="en-US" sz="2000" dirty="0" err="1">
                <a:solidFill>
                  <a:srgbClr val="AD2D29"/>
                </a:solidFill>
              </a:rPr>
              <a:t>prus</a:t>
            </a:r>
            <a:r>
              <a:rPr lang="en-US" sz="2000" dirty="0">
                <a:solidFill>
                  <a:srgbClr val="AD2D29"/>
                </a:solidFill>
              </a:rPr>
              <a:t> </a:t>
            </a:r>
            <a:r>
              <a:rPr lang="en-US" sz="2000" dirty="0" err="1">
                <a:solidFill>
                  <a:srgbClr val="AD2D29"/>
                </a:solidFill>
              </a:rPr>
              <a:t>generali</a:t>
            </a:r>
            <a:r>
              <a:rPr lang="en-US" sz="2000" dirty="0">
                <a:solidFill>
                  <a:srgbClr val="AD2D29"/>
                </a:solidFill>
              </a:rPr>
              <a:t> e </a:t>
            </a:r>
            <a:r>
              <a:rPr lang="en-US" sz="2000" dirty="0" err="1">
                <a:solidFill>
                  <a:srgbClr val="AD2D29"/>
                </a:solidFill>
              </a:rPr>
              <a:t>unu</a:t>
            </a:r>
            <a:r>
              <a:rPr lang="en-US" sz="2000" dirty="0">
                <a:solidFill>
                  <a:srgbClr val="AD2D29"/>
                </a:solidFill>
              </a:rPr>
              <a:t> po </a:t>
            </a:r>
            <a:r>
              <a:rPr lang="en-US" sz="2000" dirty="0" err="1">
                <a:solidFill>
                  <a:srgbClr val="AD2D29"/>
                </a:solidFill>
              </a:rPr>
              <a:t>biri</a:t>
            </a:r>
            <a:r>
              <a:rPr lang="en-US" sz="2000" dirty="0">
                <a:solidFill>
                  <a:srgbClr val="AD2D29"/>
                </a:solidFill>
              </a:rPr>
              <a:t> chi </a:t>
            </a:r>
            <a:r>
              <a:rPr lang="en-US" sz="2000" dirty="0" err="1">
                <a:solidFill>
                  <a:srgbClr val="AD2D29"/>
                </a:solidFill>
              </a:rPr>
              <a:t>su</a:t>
            </a:r>
            <a:r>
              <a:rPr lang="en-US" sz="2000" dirty="0">
                <a:solidFill>
                  <a:srgbClr val="AD2D29"/>
                </a:solidFill>
              </a:rPr>
              <a:t> </a:t>
            </a:r>
            <a:r>
              <a:rPr lang="en-US" sz="2000" dirty="0" err="1">
                <a:solidFill>
                  <a:srgbClr val="AD2D29"/>
                </a:solidFill>
              </a:rPr>
              <a:t>sardu</a:t>
            </a:r>
            <a:r>
              <a:rPr lang="en-US" sz="2000" dirty="0">
                <a:solidFill>
                  <a:srgbClr val="AD2D29"/>
                </a:solidFill>
              </a:rPr>
              <a:t> </a:t>
            </a:r>
            <a:r>
              <a:rPr lang="en-US" sz="2000" dirty="0" err="1">
                <a:solidFill>
                  <a:srgbClr val="AD2D29"/>
                </a:solidFill>
              </a:rPr>
              <a:t>scritu</a:t>
            </a:r>
            <a:r>
              <a:rPr lang="en-US" sz="2000" dirty="0">
                <a:solidFill>
                  <a:srgbClr val="AD2D29"/>
                </a:solidFill>
              </a:rPr>
              <a:t> </a:t>
            </a:r>
            <a:r>
              <a:rPr lang="en-US" sz="2000" dirty="0" err="1">
                <a:solidFill>
                  <a:srgbClr val="AD2D29"/>
                </a:solidFill>
              </a:rPr>
              <a:t>potzat</a:t>
            </a:r>
            <a:r>
              <a:rPr lang="en-US" sz="2000" dirty="0">
                <a:solidFill>
                  <a:srgbClr val="AD2D29"/>
                </a:solidFill>
              </a:rPr>
              <a:t> </a:t>
            </a:r>
            <a:r>
              <a:rPr lang="en-US" sz="2000" dirty="0" err="1">
                <a:solidFill>
                  <a:srgbClr val="AD2D29"/>
                </a:solidFill>
              </a:rPr>
              <a:t>essi</a:t>
            </a:r>
            <a:r>
              <a:rPr lang="en-US" sz="2000" dirty="0">
                <a:solidFill>
                  <a:srgbClr val="AD2D29"/>
                </a:solidFill>
              </a:rPr>
              <a:t> de </a:t>
            </a:r>
            <a:r>
              <a:rPr lang="en-US" sz="2000" dirty="0" err="1">
                <a:solidFill>
                  <a:srgbClr val="AD2D29"/>
                </a:solidFill>
              </a:rPr>
              <a:t>agiudu</a:t>
            </a:r>
            <a:r>
              <a:rPr lang="en-US" sz="2000" dirty="0">
                <a:solidFill>
                  <a:srgbClr val="AD2D29"/>
                </a:solidFill>
              </a:rPr>
              <a:t> in </a:t>
            </a:r>
            <a:r>
              <a:rPr lang="en-US" sz="2000" dirty="0" err="1">
                <a:solidFill>
                  <a:srgbClr val="AD2D29"/>
                </a:solidFill>
              </a:rPr>
              <a:t>unu</a:t>
            </a:r>
            <a:r>
              <a:rPr lang="en-US" sz="2000" dirty="0">
                <a:solidFill>
                  <a:srgbClr val="AD2D29"/>
                </a:solidFill>
              </a:rPr>
              <a:t> </a:t>
            </a:r>
            <a:r>
              <a:rPr lang="en-US" sz="2000" dirty="0" err="1">
                <a:solidFill>
                  <a:srgbClr val="AD2D29"/>
                </a:solidFill>
              </a:rPr>
              <a:t>ambienti</a:t>
            </a:r>
            <a:r>
              <a:rPr lang="en-US" sz="2000" dirty="0">
                <a:solidFill>
                  <a:srgbClr val="AD2D29"/>
                </a:solidFill>
              </a:rPr>
              <a:t> chi </a:t>
            </a:r>
            <a:r>
              <a:rPr lang="en-US" sz="2000" dirty="0" err="1">
                <a:solidFill>
                  <a:srgbClr val="AD2D29"/>
                </a:solidFill>
              </a:rPr>
              <a:t>fintzas</a:t>
            </a:r>
            <a:r>
              <a:rPr lang="en-US" sz="2000" dirty="0">
                <a:solidFill>
                  <a:srgbClr val="AD2D29"/>
                </a:solidFill>
              </a:rPr>
              <a:t> a </a:t>
            </a:r>
            <a:r>
              <a:rPr lang="en-US" sz="2000" dirty="0" err="1">
                <a:solidFill>
                  <a:srgbClr val="AD2D29"/>
                </a:solidFill>
              </a:rPr>
              <a:t>immoi</a:t>
            </a:r>
            <a:r>
              <a:rPr lang="en-US" sz="2000" dirty="0">
                <a:solidFill>
                  <a:srgbClr val="AD2D29"/>
                </a:solidFill>
              </a:rPr>
              <a:t> fiat </a:t>
            </a:r>
            <a:r>
              <a:rPr lang="en-US" sz="2000" dirty="0" err="1">
                <a:solidFill>
                  <a:srgbClr val="AD2D29"/>
                </a:solidFill>
              </a:rPr>
              <a:t>mescamenti</a:t>
            </a:r>
            <a:r>
              <a:rPr lang="en-US" sz="2000" dirty="0">
                <a:solidFill>
                  <a:srgbClr val="AD2D29"/>
                </a:solidFill>
              </a:rPr>
              <a:t> </a:t>
            </a:r>
            <a:r>
              <a:rPr lang="en-US" sz="2000" dirty="0" err="1">
                <a:solidFill>
                  <a:srgbClr val="AD2D29"/>
                </a:solidFill>
              </a:rPr>
              <a:t>italòfono</a:t>
            </a:r>
            <a:endParaRPr lang="en-US" sz="2000" dirty="0">
              <a:solidFill>
                <a:srgbClr val="AD2D29"/>
              </a:solidFill>
            </a:endParaRPr>
          </a:p>
          <a:p>
            <a:pPr algn="l">
              <a:lnSpc>
                <a:spcPct val="100000"/>
              </a:lnSpc>
            </a:pPr>
            <a:endParaRPr lang="en-US" sz="2000" dirty="0">
              <a:solidFill>
                <a:schemeClr val="accent1">
                  <a:lumMod val="50000"/>
                </a:schemeClr>
              </a:solidFill>
            </a:endParaRPr>
          </a:p>
          <a:p>
            <a:pPr algn="l">
              <a:lnSpc>
                <a:spcPct val="100000"/>
              </a:lnSpc>
            </a:pPr>
            <a:r>
              <a:rPr lang="en-US" sz="2000" dirty="0">
                <a:solidFill>
                  <a:schemeClr val="accent1">
                    <a:lumMod val="50000"/>
                  </a:schemeClr>
                </a:solidFill>
              </a:rPr>
              <a:t>During the project, we prepared two questionnaires to evaluate user satisfaction. One questionnaire was more general, while the other aimed to understand whether written Sardinian could be helpful in an environment that has so far been predominantly Italian-speaking</a:t>
            </a:r>
          </a:p>
        </p:txBody>
      </p:sp>
    </p:spTree>
    <p:extLst>
      <p:ext uri="{BB962C8B-B14F-4D97-AF65-F5344CB8AC3E}">
        <p14:creationId xmlns:p14="http://schemas.microsoft.com/office/powerpoint/2010/main" val="4257837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5EBAFC08-CA30-6120-1AC8-9FC5EC72EEB9}"/>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87E8C39E-0AA5-BAB4-C059-55BE186DF668}"/>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CFC70A9F-66D6-9B21-884C-1FB02D52231D}"/>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sp>
        <p:nvSpPr>
          <p:cNvPr id="96" name="TextBox 5">
            <a:extLst>
              <a:ext uri="{FF2B5EF4-FFF2-40B4-BE49-F238E27FC236}">
                <a16:creationId xmlns:a16="http://schemas.microsoft.com/office/drawing/2014/main" id="{FEF21326-46C3-B162-17D6-B2A5264FBB50}"/>
              </a:ext>
            </a:extLst>
          </p:cNvPr>
          <p:cNvSpPr txBox="1"/>
          <p:nvPr/>
        </p:nvSpPr>
        <p:spPr>
          <a:xfrm>
            <a:off x="252257" y="1758143"/>
            <a:ext cx="10268150" cy="23924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r>
              <a:rPr lang="it-IT" sz="4000" dirty="0">
                <a:solidFill>
                  <a:srgbClr val="AD2D29"/>
                </a:solidFill>
              </a:rPr>
              <a:t>Ita </a:t>
            </a:r>
            <a:r>
              <a:rPr lang="it-IT" sz="4000" dirty="0" err="1">
                <a:solidFill>
                  <a:srgbClr val="AD2D29"/>
                </a:solidFill>
              </a:rPr>
              <a:t>arresurtaus</a:t>
            </a:r>
            <a:r>
              <a:rPr lang="it-IT" sz="4000" dirty="0">
                <a:solidFill>
                  <a:srgbClr val="AD2D29"/>
                </a:solidFill>
              </a:rPr>
              <a:t> </a:t>
            </a:r>
            <a:r>
              <a:rPr lang="it-IT" sz="4000" dirty="0" err="1">
                <a:solidFill>
                  <a:srgbClr val="AD2D29"/>
                </a:solidFill>
              </a:rPr>
              <a:t>eus</a:t>
            </a:r>
            <a:r>
              <a:rPr lang="it-IT" sz="4000" dirty="0">
                <a:solidFill>
                  <a:srgbClr val="AD2D29"/>
                </a:solidFill>
              </a:rPr>
              <a:t> </a:t>
            </a:r>
            <a:r>
              <a:rPr lang="it-IT" sz="4000" dirty="0" err="1">
                <a:solidFill>
                  <a:srgbClr val="AD2D29"/>
                </a:solidFill>
              </a:rPr>
              <a:t>lòmpiu</a:t>
            </a:r>
            <a:r>
              <a:rPr lang="it-IT" sz="4000" dirty="0">
                <a:solidFill>
                  <a:srgbClr val="AD2D29"/>
                </a:solidFill>
              </a:rPr>
              <a:t>?</a:t>
            </a:r>
          </a:p>
          <a:p>
            <a:r>
              <a:rPr lang="en-US" sz="4000" dirty="0">
                <a:solidFill>
                  <a:schemeClr val="accent1">
                    <a:lumMod val="50000"/>
                  </a:schemeClr>
                </a:solidFill>
              </a:rPr>
              <a:t>What results have we achieved?</a:t>
            </a:r>
            <a:endParaRPr lang="it-IT" sz="4000" dirty="0">
              <a:solidFill>
                <a:schemeClr val="accent1">
                  <a:lumMod val="50000"/>
                </a:schemeClr>
              </a:solidFill>
            </a:endParaRPr>
          </a:p>
          <a:p>
            <a:endParaRPr lang="it-IT" sz="4000" dirty="0">
              <a:solidFill>
                <a:schemeClr val="accent1">
                  <a:lumMod val="50000"/>
                </a:schemeClr>
              </a:solidFill>
            </a:endParaRPr>
          </a:p>
        </p:txBody>
      </p:sp>
      <p:pic>
        <p:nvPicPr>
          <p:cNvPr id="108" name="Coru sardu logo.jpg" descr="Coru sardu logo.jpg">
            <a:extLst>
              <a:ext uri="{FF2B5EF4-FFF2-40B4-BE49-F238E27FC236}">
                <a16:creationId xmlns:a16="http://schemas.microsoft.com/office/drawing/2014/main" id="{9CAC3535-A2B7-D18D-B90C-0566FFEAF0F1}"/>
              </a:ext>
            </a:extLst>
          </p:cNvPr>
          <p:cNvPicPr>
            <a:picLocks noChangeAspect="1"/>
          </p:cNvPicPr>
          <p:nvPr/>
        </p:nvPicPr>
        <p:blipFill>
          <a:blip r:embed="rId3"/>
          <a:stretch>
            <a:fillRect/>
          </a:stretch>
        </p:blipFill>
        <p:spPr>
          <a:xfrm>
            <a:off x="4975839" y="441757"/>
            <a:ext cx="884156" cy="1249645"/>
          </a:xfrm>
          <a:prstGeom prst="rect">
            <a:avLst/>
          </a:prstGeom>
          <a:ln w="12700">
            <a:miter lim="400000"/>
          </a:ln>
        </p:spPr>
      </p:pic>
      <p:pic>
        <p:nvPicPr>
          <p:cNvPr id="109" name="logo regione.png" descr="logo regione.png">
            <a:extLst>
              <a:ext uri="{FF2B5EF4-FFF2-40B4-BE49-F238E27FC236}">
                <a16:creationId xmlns:a16="http://schemas.microsoft.com/office/drawing/2014/main" id="{1D5D95E0-5B63-59DA-5F8A-BB2E65033320}"/>
              </a:ext>
            </a:extLst>
          </p:cNvPr>
          <p:cNvPicPr>
            <a:picLocks noChangeAspect="1"/>
          </p:cNvPicPr>
          <p:nvPr/>
        </p:nvPicPr>
        <p:blipFill>
          <a:blip r:embed="rId4"/>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4C470EBD-5376-2182-91BD-73709FB9C77A}"/>
              </a:ext>
            </a:extLst>
          </p:cNvPr>
          <p:cNvPicPr>
            <a:picLocks noChangeAspect="1"/>
          </p:cNvPicPr>
          <p:nvPr/>
        </p:nvPicPr>
        <p:blipFill>
          <a:blip r:embed="rId5"/>
          <a:stretch>
            <a:fillRect/>
          </a:stretch>
        </p:blipFill>
        <p:spPr>
          <a:xfrm>
            <a:off x="2059682" y="818741"/>
            <a:ext cx="1767150" cy="401915"/>
          </a:xfrm>
          <a:prstGeom prst="rect">
            <a:avLst/>
          </a:prstGeom>
          <a:ln w="12700">
            <a:miter lim="400000"/>
          </a:ln>
        </p:spPr>
      </p:pic>
      <p:sp>
        <p:nvSpPr>
          <p:cNvPr id="3" name="TextBox 5">
            <a:extLst>
              <a:ext uri="{FF2B5EF4-FFF2-40B4-BE49-F238E27FC236}">
                <a16:creationId xmlns:a16="http://schemas.microsoft.com/office/drawing/2014/main" id="{18E132AD-3EAE-57A6-B515-CF9512A07B56}"/>
              </a:ext>
            </a:extLst>
          </p:cNvPr>
          <p:cNvSpPr txBox="1"/>
          <p:nvPr/>
        </p:nvSpPr>
        <p:spPr>
          <a:xfrm>
            <a:off x="511444" y="3409627"/>
            <a:ext cx="9628510" cy="3385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pPr>
              <a:lnSpc>
                <a:spcPct val="100000"/>
              </a:lnSpc>
            </a:pPr>
            <a:endParaRPr lang="it-IT" sz="2000" dirty="0">
              <a:solidFill>
                <a:srgbClr val="AD2D29"/>
              </a:solidFill>
            </a:endParaRPr>
          </a:p>
          <a:p>
            <a:pPr algn="l">
              <a:lnSpc>
                <a:spcPct val="100000"/>
              </a:lnSpc>
            </a:pPr>
            <a:r>
              <a:rPr lang="en-US" sz="2000" dirty="0">
                <a:solidFill>
                  <a:srgbClr val="AD2D29"/>
                </a:solidFill>
              </a:rPr>
              <a:t>Intra de 120 </a:t>
            </a:r>
            <a:r>
              <a:rPr lang="en-US" sz="2000" dirty="0" err="1">
                <a:solidFill>
                  <a:srgbClr val="AD2D29"/>
                </a:solidFill>
              </a:rPr>
              <a:t>umperadoris</a:t>
            </a:r>
            <a:r>
              <a:rPr lang="en-US" sz="2000" dirty="0">
                <a:solidFill>
                  <a:srgbClr val="AD2D29"/>
                </a:solidFill>
              </a:rPr>
              <a:t> (</a:t>
            </a:r>
            <a:r>
              <a:rPr lang="en-US" sz="2000" dirty="0" err="1">
                <a:solidFill>
                  <a:srgbClr val="AD2D29"/>
                </a:solidFill>
              </a:rPr>
              <a:t>maladius</a:t>
            </a:r>
            <a:r>
              <a:rPr lang="en-US" sz="2000" dirty="0">
                <a:solidFill>
                  <a:srgbClr val="AD2D29"/>
                </a:solidFill>
              </a:rPr>
              <a:t> e parentis) chi </a:t>
            </a:r>
            <a:r>
              <a:rPr lang="en-US" sz="2000" dirty="0" err="1">
                <a:solidFill>
                  <a:srgbClr val="AD2D29"/>
                </a:solidFill>
              </a:rPr>
              <a:t>eus</a:t>
            </a:r>
            <a:r>
              <a:rPr lang="en-US" sz="2000" dirty="0">
                <a:solidFill>
                  <a:srgbClr val="AD2D29"/>
                </a:solidFill>
              </a:rPr>
              <a:t> </a:t>
            </a:r>
            <a:r>
              <a:rPr lang="en-US" sz="2000" dirty="0" err="1">
                <a:solidFill>
                  <a:srgbClr val="AD2D29"/>
                </a:solidFill>
              </a:rPr>
              <a:t>pigau</a:t>
            </a:r>
            <a:r>
              <a:rPr lang="en-US" sz="2000" dirty="0">
                <a:solidFill>
                  <a:srgbClr val="AD2D29"/>
                </a:solidFill>
              </a:rPr>
              <a:t> in </a:t>
            </a:r>
            <a:r>
              <a:rPr lang="en-US" sz="2000" dirty="0" err="1">
                <a:solidFill>
                  <a:srgbClr val="AD2D29"/>
                </a:solidFill>
              </a:rPr>
              <a:t>consideru</a:t>
            </a:r>
            <a:r>
              <a:rPr lang="en-US" sz="2000" dirty="0">
                <a:solidFill>
                  <a:srgbClr val="AD2D29"/>
                </a:solidFill>
              </a:rPr>
              <a:t>:</a:t>
            </a:r>
          </a:p>
          <a:p>
            <a:pPr algn="l">
              <a:lnSpc>
                <a:spcPct val="100000"/>
              </a:lnSpc>
            </a:pPr>
            <a:r>
              <a:rPr lang="en-US" sz="2000" dirty="0">
                <a:solidFill>
                  <a:srgbClr val="AD2D29"/>
                </a:solidFill>
              </a:rPr>
              <a:t>81 ant </a:t>
            </a:r>
            <a:r>
              <a:rPr lang="en-US" sz="2000" dirty="0" err="1">
                <a:solidFill>
                  <a:srgbClr val="AD2D29"/>
                </a:solidFill>
              </a:rPr>
              <a:t>nau</a:t>
            </a:r>
            <a:r>
              <a:rPr lang="en-US" sz="2000" dirty="0">
                <a:solidFill>
                  <a:srgbClr val="AD2D29"/>
                </a:solidFill>
              </a:rPr>
              <a:t> chi ant </a:t>
            </a:r>
            <a:r>
              <a:rPr lang="en-US" sz="2000" dirty="0" err="1">
                <a:solidFill>
                  <a:srgbClr val="AD2D29"/>
                </a:solidFill>
              </a:rPr>
              <a:t>agradèssiu</a:t>
            </a:r>
            <a:r>
              <a:rPr lang="en-US" sz="2000" dirty="0">
                <a:solidFill>
                  <a:srgbClr val="AD2D29"/>
                </a:solidFill>
              </a:rPr>
              <a:t> </a:t>
            </a:r>
            <a:r>
              <a:rPr lang="en-US" sz="2000" dirty="0" err="1">
                <a:solidFill>
                  <a:srgbClr val="AD2D29"/>
                </a:solidFill>
              </a:rPr>
              <a:t>meda</a:t>
            </a:r>
            <a:r>
              <a:rPr lang="en-US" sz="2000" dirty="0">
                <a:solidFill>
                  <a:srgbClr val="AD2D29"/>
                </a:solidFill>
              </a:rPr>
              <a:t> </a:t>
            </a:r>
            <a:r>
              <a:rPr lang="en-US" sz="2000" dirty="0" err="1">
                <a:solidFill>
                  <a:srgbClr val="AD2D29"/>
                </a:solidFill>
              </a:rPr>
              <a:t>su</a:t>
            </a:r>
            <a:r>
              <a:rPr lang="en-US" sz="2000" dirty="0">
                <a:solidFill>
                  <a:srgbClr val="AD2D29"/>
                </a:solidFill>
              </a:rPr>
              <a:t> </a:t>
            </a:r>
            <a:r>
              <a:rPr lang="en-US" sz="2000" dirty="0" err="1">
                <a:solidFill>
                  <a:srgbClr val="AD2D29"/>
                </a:solidFill>
              </a:rPr>
              <a:t>servìtziu</a:t>
            </a:r>
            <a:endParaRPr lang="en-US" sz="2000" dirty="0">
              <a:solidFill>
                <a:srgbClr val="AD2D29"/>
              </a:solidFill>
            </a:endParaRPr>
          </a:p>
          <a:p>
            <a:pPr algn="l">
              <a:lnSpc>
                <a:spcPct val="100000"/>
              </a:lnSpc>
            </a:pPr>
            <a:r>
              <a:rPr lang="en-US" sz="2000" dirty="0">
                <a:solidFill>
                  <a:srgbClr val="AD2D29"/>
                </a:solidFill>
              </a:rPr>
              <a:t>25 ant </a:t>
            </a:r>
            <a:r>
              <a:rPr lang="en-US" sz="2000" dirty="0" err="1">
                <a:solidFill>
                  <a:srgbClr val="AD2D29"/>
                </a:solidFill>
              </a:rPr>
              <a:t>nau</a:t>
            </a:r>
            <a:r>
              <a:rPr lang="en-US" sz="2000" dirty="0">
                <a:solidFill>
                  <a:srgbClr val="AD2D29"/>
                </a:solidFill>
              </a:rPr>
              <a:t> chi </a:t>
            </a:r>
            <a:r>
              <a:rPr lang="en-US" sz="2000" dirty="0" err="1">
                <a:solidFill>
                  <a:srgbClr val="AD2D29"/>
                </a:solidFill>
              </a:rPr>
              <a:t>iat</a:t>
            </a:r>
            <a:r>
              <a:rPr lang="en-US" sz="2000" dirty="0">
                <a:solidFill>
                  <a:srgbClr val="AD2D29"/>
                </a:solidFill>
              </a:rPr>
              <a:t> a </a:t>
            </a:r>
            <a:r>
              <a:rPr lang="en-US" sz="2000" dirty="0" err="1">
                <a:solidFill>
                  <a:srgbClr val="AD2D29"/>
                </a:solidFill>
              </a:rPr>
              <a:t>podi</a:t>
            </a:r>
            <a:r>
              <a:rPr lang="en-US" sz="2000" dirty="0">
                <a:solidFill>
                  <a:srgbClr val="AD2D29"/>
                </a:solidFill>
              </a:rPr>
              <a:t> </a:t>
            </a:r>
            <a:r>
              <a:rPr lang="en-US" sz="2000" dirty="0" err="1">
                <a:solidFill>
                  <a:srgbClr val="AD2D29"/>
                </a:solidFill>
              </a:rPr>
              <a:t>essi</a:t>
            </a:r>
            <a:r>
              <a:rPr lang="en-US" sz="2000" dirty="0">
                <a:solidFill>
                  <a:srgbClr val="AD2D29"/>
                </a:solidFill>
              </a:rPr>
              <a:t> de </a:t>
            </a:r>
            <a:r>
              <a:rPr lang="en-US" sz="2000" dirty="0" err="1">
                <a:solidFill>
                  <a:srgbClr val="AD2D29"/>
                </a:solidFill>
              </a:rPr>
              <a:t>profetu</a:t>
            </a:r>
            <a:endParaRPr lang="en-US" sz="2000" dirty="0">
              <a:solidFill>
                <a:srgbClr val="AD2D29"/>
              </a:solidFill>
            </a:endParaRPr>
          </a:p>
          <a:p>
            <a:pPr algn="l">
              <a:lnSpc>
                <a:spcPct val="100000"/>
              </a:lnSpc>
            </a:pPr>
            <a:r>
              <a:rPr lang="en-US" sz="2000" dirty="0">
                <a:solidFill>
                  <a:srgbClr val="AD2D29"/>
                </a:solidFill>
              </a:rPr>
              <a:t>14 ant </a:t>
            </a:r>
            <a:r>
              <a:rPr lang="en-US" sz="2000" dirty="0" err="1">
                <a:solidFill>
                  <a:srgbClr val="AD2D29"/>
                </a:solidFill>
              </a:rPr>
              <a:t>nau</a:t>
            </a:r>
            <a:r>
              <a:rPr lang="en-US" sz="2000" dirty="0">
                <a:solidFill>
                  <a:srgbClr val="AD2D29"/>
                </a:solidFill>
              </a:rPr>
              <a:t> chi no </a:t>
            </a:r>
            <a:r>
              <a:rPr lang="en-US" sz="2000" dirty="0" err="1">
                <a:solidFill>
                  <a:srgbClr val="AD2D29"/>
                </a:solidFill>
              </a:rPr>
              <a:t>serbit</a:t>
            </a:r>
            <a:r>
              <a:rPr lang="en-US" sz="2000" dirty="0">
                <a:solidFill>
                  <a:srgbClr val="AD2D29"/>
                </a:solidFill>
              </a:rPr>
              <a:t> a </a:t>
            </a:r>
            <a:r>
              <a:rPr lang="en-US" sz="2000" dirty="0" err="1">
                <a:solidFill>
                  <a:srgbClr val="AD2D29"/>
                </a:solidFill>
              </a:rPr>
              <a:t>nudda</a:t>
            </a:r>
            <a:endParaRPr lang="en-US" sz="2000" dirty="0">
              <a:solidFill>
                <a:srgbClr val="AD2D29"/>
              </a:solidFill>
            </a:endParaRPr>
          </a:p>
          <a:p>
            <a:pPr algn="l">
              <a:lnSpc>
                <a:spcPct val="100000"/>
              </a:lnSpc>
            </a:pPr>
            <a:endParaRPr lang="en-US" sz="2000" dirty="0">
              <a:solidFill>
                <a:schemeClr val="accent1">
                  <a:lumMod val="50000"/>
                </a:schemeClr>
              </a:solidFill>
            </a:endParaRPr>
          </a:p>
          <a:p>
            <a:pPr algn="l">
              <a:lnSpc>
                <a:spcPct val="100000"/>
              </a:lnSpc>
            </a:pPr>
            <a:r>
              <a:rPr lang="en-US" sz="2000" dirty="0">
                <a:solidFill>
                  <a:schemeClr val="accent1">
                    <a:lumMod val="50000"/>
                  </a:schemeClr>
                </a:solidFill>
              </a:rPr>
              <a:t>Among the 120 users (patients and family members) we considered:</a:t>
            </a:r>
          </a:p>
          <a:p>
            <a:pPr algn="l">
              <a:lnSpc>
                <a:spcPct val="100000"/>
              </a:lnSpc>
            </a:pPr>
            <a:r>
              <a:rPr lang="en-US" sz="2000" dirty="0">
                <a:solidFill>
                  <a:schemeClr val="accent1">
                    <a:lumMod val="50000"/>
                  </a:schemeClr>
                </a:solidFill>
              </a:rPr>
              <a:t>81 said they were very pleased with the service</a:t>
            </a:r>
          </a:p>
          <a:p>
            <a:pPr algn="l">
              <a:lnSpc>
                <a:spcPct val="100000"/>
              </a:lnSpc>
            </a:pPr>
            <a:r>
              <a:rPr lang="en-US" sz="2000" dirty="0">
                <a:solidFill>
                  <a:schemeClr val="accent1">
                    <a:lumMod val="50000"/>
                  </a:schemeClr>
                </a:solidFill>
              </a:rPr>
              <a:t>25 said that it could be useful</a:t>
            </a:r>
          </a:p>
          <a:p>
            <a:pPr algn="l">
              <a:lnSpc>
                <a:spcPct val="100000"/>
              </a:lnSpc>
            </a:pPr>
            <a:r>
              <a:rPr lang="en-US" sz="2000" dirty="0">
                <a:solidFill>
                  <a:schemeClr val="accent1">
                    <a:lumMod val="50000"/>
                  </a:schemeClr>
                </a:solidFill>
              </a:rPr>
              <a:t>14 said that it’s of no use</a:t>
            </a:r>
          </a:p>
          <a:p>
            <a:pPr algn="l">
              <a:lnSpc>
                <a:spcPct val="100000"/>
              </a:lnSpc>
            </a:pPr>
            <a:endParaRPr lang="en-US" sz="2000" dirty="0">
              <a:solidFill>
                <a:schemeClr val="accent1">
                  <a:lumMod val="50000"/>
                </a:schemeClr>
              </a:solidFill>
            </a:endParaRPr>
          </a:p>
        </p:txBody>
      </p:sp>
    </p:spTree>
    <p:extLst>
      <p:ext uri="{BB962C8B-B14F-4D97-AF65-F5344CB8AC3E}">
        <p14:creationId xmlns:p14="http://schemas.microsoft.com/office/powerpoint/2010/main" val="104211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CEEEF387-FFFD-995D-60F7-CCA688E16714}"/>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7C496B90-7580-6E0A-9FC1-B9E1A8904E32}"/>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296D877D-6885-F0FC-3C7E-D57843238A08}"/>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sp>
        <p:nvSpPr>
          <p:cNvPr id="96" name="TextBox 5">
            <a:extLst>
              <a:ext uri="{FF2B5EF4-FFF2-40B4-BE49-F238E27FC236}">
                <a16:creationId xmlns:a16="http://schemas.microsoft.com/office/drawing/2014/main" id="{64046EB5-B739-A480-193E-CFB5E7E1032F}"/>
              </a:ext>
            </a:extLst>
          </p:cNvPr>
          <p:cNvSpPr txBox="1"/>
          <p:nvPr/>
        </p:nvSpPr>
        <p:spPr>
          <a:xfrm>
            <a:off x="252257" y="1758143"/>
            <a:ext cx="10268150" cy="23924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r>
              <a:rPr lang="it-IT" sz="4000" dirty="0">
                <a:solidFill>
                  <a:srgbClr val="AD2D29"/>
                </a:solidFill>
              </a:rPr>
              <a:t>Ita cosa est Coru Sardu?</a:t>
            </a:r>
          </a:p>
          <a:p>
            <a:r>
              <a:rPr lang="it-IT" sz="4000" dirty="0" err="1">
                <a:solidFill>
                  <a:schemeClr val="accent1">
                    <a:lumMod val="50000"/>
                  </a:schemeClr>
                </a:solidFill>
              </a:rPr>
              <a:t>What</a:t>
            </a:r>
            <a:r>
              <a:rPr lang="it-IT" sz="4000" dirty="0">
                <a:solidFill>
                  <a:schemeClr val="accent1">
                    <a:lumMod val="50000"/>
                  </a:schemeClr>
                </a:solidFill>
              </a:rPr>
              <a:t> </a:t>
            </a:r>
            <a:r>
              <a:rPr lang="it-IT" sz="4000" dirty="0" err="1">
                <a:solidFill>
                  <a:schemeClr val="accent1">
                    <a:lumMod val="50000"/>
                  </a:schemeClr>
                </a:solidFill>
              </a:rPr>
              <a:t>is</a:t>
            </a:r>
            <a:r>
              <a:rPr lang="it-IT" sz="4000" dirty="0">
                <a:solidFill>
                  <a:schemeClr val="accent1">
                    <a:lumMod val="50000"/>
                  </a:schemeClr>
                </a:solidFill>
              </a:rPr>
              <a:t> Coru Sardu?</a:t>
            </a:r>
          </a:p>
          <a:p>
            <a:endParaRPr lang="it-IT" sz="4000" dirty="0">
              <a:solidFill>
                <a:schemeClr val="accent1">
                  <a:lumMod val="50000"/>
                </a:schemeClr>
              </a:solidFill>
            </a:endParaRPr>
          </a:p>
        </p:txBody>
      </p:sp>
      <p:pic>
        <p:nvPicPr>
          <p:cNvPr id="108" name="Coru sardu logo.jpg" descr="Coru sardu logo.jpg">
            <a:extLst>
              <a:ext uri="{FF2B5EF4-FFF2-40B4-BE49-F238E27FC236}">
                <a16:creationId xmlns:a16="http://schemas.microsoft.com/office/drawing/2014/main" id="{ECE6805E-8572-DD2F-3681-6D7DA9796A01}"/>
              </a:ext>
            </a:extLst>
          </p:cNvPr>
          <p:cNvPicPr>
            <a:picLocks noChangeAspect="1"/>
          </p:cNvPicPr>
          <p:nvPr/>
        </p:nvPicPr>
        <p:blipFill>
          <a:blip r:embed="rId2"/>
          <a:stretch>
            <a:fillRect/>
          </a:stretch>
        </p:blipFill>
        <p:spPr>
          <a:xfrm>
            <a:off x="4975839" y="441757"/>
            <a:ext cx="884156" cy="1249645"/>
          </a:xfrm>
          <a:prstGeom prst="rect">
            <a:avLst/>
          </a:prstGeom>
          <a:ln w="12700">
            <a:miter lim="400000"/>
          </a:ln>
        </p:spPr>
      </p:pic>
      <p:pic>
        <p:nvPicPr>
          <p:cNvPr id="109" name="logo regione.png" descr="logo regione.png">
            <a:extLst>
              <a:ext uri="{FF2B5EF4-FFF2-40B4-BE49-F238E27FC236}">
                <a16:creationId xmlns:a16="http://schemas.microsoft.com/office/drawing/2014/main" id="{810A4A4D-ADD7-3E66-796A-5A98740D4C16}"/>
              </a:ext>
            </a:extLst>
          </p:cNvPr>
          <p:cNvPicPr>
            <a:picLocks noChangeAspect="1"/>
          </p:cNvPicPr>
          <p:nvPr/>
        </p:nvPicPr>
        <p:blipFill>
          <a:blip r:embed="rId3"/>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DB429699-0E0B-A76F-C7F3-54C154E9CDA8}"/>
              </a:ext>
            </a:extLst>
          </p:cNvPr>
          <p:cNvPicPr>
            <a:picLocks noChangeAspect="1"/>
          </p:cNvPicPr>
          <p:nvPr/>
        </p:nvPicPr>
        <p:blipFill>
          <a:blip r:embed="rId4"/>
          <a:stretch>
            <a:fillRect/>
          </a:stretch>
        </p:blipFill>
        <p:spPr>
          <a:xfrm>
            <a:off x="2059682" y="818741"/>
            <a:ext cx="1767150" cy="401915"/>
          </a:xfrm>
          <a:prstGeom prst="rect">
            <a:avLst/>
          </a:prstGeom>
          <a:ln w="12700">
            <a:miter lim="400000"/>
          </a:ln>
        </p:spPr>
      </p:pic>
      <p:sp>
        <p:nvSpPr>
          <p:cNvPr id="3" name="TextBox 5">
            <a:extLst>
              <a:ext uri="{FF2B5EF4-FFF2-40B4-BE49-F238E27FC236}">
                <a16:creationId xmlns:a16="http://schemas.microsoft.com/office/drawing/2014/main" id="{5E2202FC-4501-9C9A-2448-E3ADCF268378}"/>
              </a:ext>
            </a:extLst>
          </p:cNvPr>
          <p:cNvSpPr txBox="1"/>
          <p:nvPr/>
        </p:nvSpPr>
        <p:spPr>
          <a:xfrm>
            <a:off x="465513" y="3211004"/>
            <a:ext cx="9626138" cy="36933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pPr>
              <a:lnSpc>
                <a:spcPct val="100000"/>
              </a:lnSpc>
            </a:pPr>
            <a:endParaRPr lang="it-IT" sz="2000" dirty="0">
              <a:solidFill>
                <a:srgbClr val="AD2D29"/>
              </a:solidFill>
            </a:endParaRPr>
          </a:p>
          <a:p>
            <a:pPr algn="l">
              <a:lnSpc>
                <a:spcPct val="100000"/>
              </a:lnSpc>
            </a:pPr>
            <a:r>
              <a:rPr lang="it-IT" sz="2000" dirty="0">
                <a:solidFill>
                  <a:srgbClr val="AD2D29"/>
                </a:solidFill>
              </a:rPr>
              <a:t>Est </a:t>
            </a:r>
            <a:r>
              <a:rPr lang="it-IT" sz="2000" dirty="0" err="1">
                <a:solidFill>
                  <a:srgbClr val="AD2D29"/>
                </a:solidFill>
              </a:rPr>
              <a:t>unu</a:t>
            </a:r>
            <a:r>
              <a:rPr lang="it-IT" sz="2000" dirty="0">
                <a:solidFill>
                  <a:srgbClr val="AD2D29"/>
                </a:solidFill>
              </a:rPr>
              <a:t> </a:t>
            </a:r>
            <a:r>
              <a:rPr lang="it-IT" sz="2000" dirty="0" err="1">
                <a:solidFill>
                  <a:srgbClr val="AD2D29"/>
                </a:solidFill>
              </a:rPr>
              <a:t>servìtziu</a:t>
            </a:r>
            <a:r>
              <a:rPr lang="it-IT" sz="2000" dirty="0">
                <a:solidFill>
                  <a:srgbClr val="AD2D29"/>
                </a:solidFill>
              </a:rPr>
              <a:t> de </a:t>
            </a:r>
            <a:r>
              <a:rPr lang="it-IT" sz="2000" dirty="0" err="1">
                <a:solidFill>
                  <a:srgbClr val="AD2D29"/>
                </a:solidFill>
              </a:rPr>
              <a:t>lìngua</a:t>
            </a:r>
            <a:r>
              <a:rPr lang="it-IT" sz="2000" dirty="0">
                <a:solidFill>
                  <a:srgbClr val="AD2D29"/>
                </a:solidFill>
              </a:rPr>
              <a:t> sarda de sa Azienda </a:t>
            </a:r>
            <a:r>
              <a:rPr lang="it-IT" sz="2000" dirty="0" err="1">
                <a:solidFill>
                  <a:srgbClr val="AD2D29"/>
                </a:solidFill>
              </a:rPr>
              <a:t>Sanitària</a:t>
            </a:r>
            <a:r>
              <a:rPr lang="it-IT" sz="2000" dirty="0">
                <a:solidFill>
                  <a:srgbClr val="AD2D29"/>
                </a:solidFill>
              </a:rPr>
              <a:t> Locali de su </a:t>
            </a:r>
            <a:r>
              <a:rPr lang="it-IT" sz="2000" dirty="0" err="1">
                <a:solidFill>
                  <a:srgbClr val="AD2D29"/>
                </a:solidFill>
              </a:rPr>
              <a:t>Campidanu</a:t>
            </a:r>
            <a:r>
              <a:rPr lang="it-IT" sz="2000" dirty="0">
                <a:solidFill>
                  <a:srgbClr val="AD2D29"/>
                </a:solidFill>
              </a:rPr>
              <a:t> de </a:t>
            </a:r>
            <a:r>
              <a:rPr lang="it-IT" sz="2000" dirty="0" err="1">
                <a:solidFill>
                  <a:srgbClr val="AD2D29"/>
                </a:solidFill>
              </a:rPr>
              <a:t>Mesu</a:t>
            </a:r>
            <a:r>
              <a:rPr lang="it-IT" sz="2000" dirty="0">
                <a:solidFill>
                  <a:srgbClr val="AD2D29"/>
                </a:solidFill>
              </a:rPr>
              <a:t>, </a:t>
            </a:r>
            <a:r>
              <a:rPr lang="it-IT" sz="2000" dirty="0" err="1">
                <a:solidFill>
                  <a:srgbClr val="AD2D29"/>
                </a:solidFill>
              </a:rPr>
              <a:t>finantziau</a:t>
            </a:r>
            <a:r>
              <a:rPr lang="it-IT" sz="2000" dirty="0">
                <a:solidFill>
                  <a:srgbClr val="AD2D29"/>
                </a:solidFill>
              </a:rPr>
              <a:t> </a:t>
            </a:r>
            <a:r>
              <a:rPr lang="it-IT" sz="2000" dirty="0" err="1">
                <a:solidFill>
                  <a:srgbClr val="AD2D29"/>
                </a:solidFill>
              </a:rPr>
              <a:t>po</a:t>
            </a:r>
            <a:r>
              <a:rPr lang="it-IT" sz="2000" dirty="0">
                <a:solidFill>
                  <a:srgbClr val="AD2D29"/>
                </a:solidFill>
              </a:rPr>
              <a:t> mori de su </a:t>
            </a:r>
            <a:r>
              <a:rPr lang="it-IT" sz="2000" dirty="0" err="1">
                <a:solidFill>
                  <a:srgbClr val="AD2D29"/>
                </a:solidFill>
              </a:rPr>
              <a:t>Bandu</a:t>
            </a:r>
            <a:r>
              <a:rPr lang="it-IT" sz="2000" dirty="0">
                <a:solidFill>
                  <a:srgbClr val="AD2D29"/>
                </a:solidFill>
              </a:rPr>
              <a:t> </a:t>
            </a:r>
            <a:r>
              <a:rPr lang="it-IT" sz="2000" dirty="0" err="1">
                <a:solidFill>
                  <a:srgbClr val="AD2D29"/>
                </a:solidFill>
              </a:rPr>
              <a:t>TuLis</a:t>
            </a:r>
            <a:r>
              <a:rPr lang="it-IT" sz="2000" dirty="0">
                <a:solidFill>
                  <a:srgbClr val="AD2D29"/>
                </a:solidFill>
              </a:rPr>
              <a:t>, </a:t>
            </a:r>
            <a:r>
              <a:rPr lang="it-IT" sz="2000" dirty="0" err="1">
                <a:solidFill>
                  <a:srgbClr val="AD2D29"/>
                </a:solidFill>
              </a:rPr>
              <a:t>cun</a:t>
            </a:r>
            <a:r>
              <a:rPr lang="it-IT" sz="2000" dirty="0">
                <a:solidFill>
                  <a:srgbClr val="AD2D29"/>
                </a:solidFill>
              </a:rPr>
              <a:t> sa L. 482/1999 “</a:t>
            </a:r>
            <a:r>
              <a:rPr lang="it-IT" sz="2000" dirty="0" err="1">
                <a:solidFill>
                  <a:srgbClr val="AD2D29"/>
                </a:solidFill>
              </a:rPr>
              <a:t>Normas</a:t>
            </a:r>
            <a:r>
              <a:rPr lang="it-IT" sz="2000" dirty="0">
                <a:solidFill>
                  <a:srgbClr val="AD2D29"/>
                </a:solidFill>
              </a:rPr>
              <a:t> in </a:t>
            </a:r>
            <a:r>
              <a:rPr lang="it-IT" sz="2000" dirty="0" err="1">
                <a:solidFill>
                  <a:srgbClr val="AD2D29"/>
                </a:solidFill>
              </a:rPr>
              <a:t>matèria</a:t>
            </a:r>
            <a:r>
              <a:rPr lang="it-IT" sz="2000" dirty="0">
                <a:solidFill>
                  <a:srgbClr val="AD2D29"/>
                </a:solidFill>
              </a:rPr>
              <a:t> de </a:t>
            </a:r>
            <a:r>
              <a:rPr lang="it-IT" sz="2000" dirty="0" err="1">
                <a:solidFill>
                  <a:srgbClr val="AD2D29"/>
                </a:solidFill>
              </a:rPr>
              <a:t>amparu</a:t>
            </a:r>
            <a:r>
              <a:rPr lang="it-IT" sz="2000" dirty="0">
                <a:solidFill>
                  <a:srgbClr val="AD2D29"/>
                </a:solidFill>
              </a:rPr>
              <a:t> de </a:t>
            </a:r>
            <a:r>
              <a:rPr lang="it-IT" sz="2000" dirty="0" err="1">
                <a:solidFill>
                  <a:srgbClr val="AD2D29"/>
                </a:solidFill>
              </a:rPr>
              <a:t>is</a:t>
            </a:r>
            <a:r>
              <a:rPr lang="it-IT" sz="2000" dirty="0">
                <a:solidFill>
                  <a:srgbClr val="AD2D29"/>
                </a:solidFill>
              </a:rPr>
              <a:t> </a:t>
            </a:r>
            <a:r>
              <a:rPr lang="it-IT" sz="2000" dirty="0" err="1">
                <a:solidFill>
                  <a:srgbClr val="AD2D29"/>
                </a:solidFill>
              </a:rPr>
              <a:t>minorias</a:t>
            </a:r>
            <a:r>
              <a:rPr lang="it-IT" sz="2000" dirty="0">
                <a:solidFill>
                  <a:srgbClr val="AD2D29"/>
                </a:solidFill>
              </a:rPr>
              <a:t> </a:t>
            </a:r>
            <a:r>
              <a:rPr lang="it-IT" sz="2000" dirty="0" err="1">
                <a:solidFill>
                  <a:srgbClr val="AD2D29"/>
                </a:solidFill>
              </a:rPr>
              <a:t>linguìsticas</a:t>
            </a:r>
            <a:r>
              <a:rPr lang="it-IT" sz="2000" dirty="0">
                <a:solidFill>
                  <a:srgbClr val="AD2D29"/>
                </a:solidFill>
              </a:rPr>
              <a:t> </a:t>
            </a:r>
            <a:r>
              <a:rPr lang="it-IT" sz="2000" dirty="0" err="1">
                <a:solidFill>
                  <a:srgbClr val="AD2D29"/>
                </a:solidFill>
              </a:rPr>
              <a:t>stòricas</a:t>
            </a:r>
            <a:r>
              <a:rPr lang="it-IT" sz="2000" dirty="0">
                <a:solidFill>
                  <a:srgbClr val="AD2D29"/>
                </a:solidFill>
              </a:rPr>
              <a:t> ” e </a:t>
            </a:r>
            <a:r>
              <a:rPr lang="it-IT" sz="2000" dirty="0" err="1">
                <a:solidFill>
                  <a:srgbClr val="AD2D29"/>
                </a:solidFill>
              </a:rPr>
              <a:t>cun</a:t>
            </a:r>
            <a:r>
              <a:rPr lang="it-IT" sz="2000" dirty="0">
                <a:solidFill>
                  <a:srgbClr val="AD2D29"/>
                </a:solidFill>
              </a:rPr>
              <a:t> sa </a:t>
            </a:r>
            <a:r>
              <a:rPr lang="it-IT" sz="2000" dirty="0" err="1">
                <a:solidFill>
                  <a:srgbClr val="AD2D29"/>
                </a:solidFill>
              </a:rPr>
              <a:t>L.R</a:t>
            </a:r>
            <a:r>
              <a:rPr lang="it-IT" sz="2000" dirty="0">
                <a:solidFill>
                  <a:srgbClr val="AD2D29"/>
                </a:solidFill>
              </a:rPr>
              <a:t>. 22/2018 “Disciplina de sa </a:t>
            </a:r>
            <a:r>
              <a:rPr lang="it-IT" sz="2000" dirty="0" err="1">
                <a:solidFill>
                  <a:srgbClr val="AD2D29"/>
                </a:solidFill>
              </a:rPr>
              <a:t>Polìtica</a:t>
            </a:r>
            <a:r>
              <a:rPr lang="it-IT" sz="2000" dirty="0">
                <a:solidFill>
                  <a:srgbClr val="AD2D29"/>
                </a:solidFill>
              </a:rPr>
              <a:t> </a:t>
            </a:r>
            <a:r>
              <a:rPr lang="it-IT" sz="2000" dirty="0" err="1">
                <a:solidFill>
                  <a:srgbClr val="AD2D29"/>
                </a:solidFill>
              </a:rPr>
              <a:t>Linguìstica</a:t>
            </a:r>
            <a:r>
              <a:rPr lang="it-IT" sz="2000" dirty="0">
                <a:solidFill>
                  <a:srgbClr val="AD2D29"/>
                </a:solidFill>
              </a:rPr>
              <a:t> Regionali”, chi </a:t>
            </a:r>
            <a:r>
              <a:rPr lang="it-IT" sz="2000" dirty="0" err="1">
                <a:solidFill>
                  <a:srgbClr val="AD2D29"/>
                </a:solidFill>
              </a:rPr>
              <a:t>amparant</a:t>
            </a:r>
            <a:r>
              <a:rPr lang="it-IT" sz="2000" dirty="0">
                <a:solidFill>
                  <a:srgbClr val="AD2D29"/>
                </a:solidFill>
              </a:rPr>
              <a:t>, </a:t>
            </a:r>
            <a:r>
              <a:rPr lang="it-IT" sz="2000" dirty="0" err="1">
                <a:solidFill>
                  <a:srgbClr val="AD2D29"/>
                </a:solidFill>
              </a:rPr>
              <a:t>promovint</a:t>
            </a:r>
            <a:r>
              <a:rPr lang="it-IT" sz="2000" dirty="0">
                <a:solidFill>
                  <a:srgbClr val="AD2D29"/>
                </a:solidFill>
              </a:rPr>
              <a:t> e </a:t>
            </a:r>
            <a:r>
              <a:rPr lang="it-IT" sz="2000" dirty="0" err="1">
                <a:solidFill>
                  <a:srgbClr val="AD2D29"/>
                </a:solidFill>
              </a:rPr>
              <a:t>avalorant</a:t>
            </a:r>
            <a:r>
              <a:rPr lang="it-IT" sz="2000" dirty="0">
                <a:solidFill>
                  <a:srgbClr val="AD2D29"/>
                </a:solidFill>
              </a:rPr>
              <a:t> </a:t>
            </a:r>
            <a:r>
              <a:rPr lang="it-IT" sz="2000" dirty="0" err="1">
                <a:solidFill>
                  <a:srgbClr val="AD2D29"/>
                </a:solidFill>
              </a:rPr>
              <a:t>is</a:t>
            </a:r>
            <a:r>
              <a:rPr lang="it-IT" sz="2000" dirty="0">
                <a:solidFill>
                  <a:srgbClr val="AD2D29"/>
                </a:solidFill>
              </a:rPr>
              <a:t> </a:t>
            </a:r>
            <a:r>
              <a:rPr lang="it-IT" sz="2000" dirty="0" err="1">
                <a:solidFill>
                  <a:srgbClr val="AD2D29"/>
                </a:solidFill>
              </a:rPr>
              <a:t>lìnguas</a:t>
            </a:r>
            <a:r>
              <a:rPr lang="it-IT" sz="2000" dirty="0">
                <a:solidFill>
                  <a:srgbClr val="AD2D29"/>
                </a:solidFill>
              </a:rPr>
              <a:t> de </a:t>
            </a:r>
            <a:r>
              <a:rPr lang="it-IT" sz="2000" dirty="0" err="1">
                <a:solidFill>
                  <a:srgbClr val="AD2D29"/>
                </a:solidFill>
              </a:rPr>
              <a:t>minoria</a:t>
            </a:r>
            <a:r>
              <a:rPr lang="it-IT" sz="2000" dirty="0">
                <a:solidFill>
                  <a:srgbClr val="AD2D29"/>
                </a:solidFill>
              </a:rPr>
              <a:t> in </a:t>
            </a:r>
            <a:r>
              <a:rPr lang="it-IT" sz="2000" dirty="0" err="1">
                <a:solidFill>
                  <a:srgbClr val="AD2D29"/>
                </a:solidFill>
              </a:rPr>
              <a:t>Sardìnnia</a:t>
            </a:r>
            <a:endParaRPr lang="it-IT" sz="2000" dirty="0">
              <a:solidFill>
                <a:srgbClr val="AD2D29"/>
              </a:solidFill>
            </a:endParaRPr>
          </a:p>
          <a:p>
            <a:pPr algn="l">
              <a:lnSpc>
                <a:spcPct val="100000"/>
              </a:lnSpc>
            </a:pPr>
            <a:endParaRPr lang="it-IT" sz="2000" dirty="0">
              <a:solidFill>
                <a:srgbClr val="AD2D29"/>
              </a:solidFill>
            </a:endParaRPr>
          </a:p>
          <a:p>
            <a:pPr algn="l">
              <a:lnSpc>
                <a:spcPct val="100000"/>
              </a:lnSpc>
            </a:pPr>
            <a:r>
              <a:rPr lang="en-US" sz="2000" dirty="0">
                <a:solidFill>
                  <a:schemeClr val="accent1">
                    <a:lumMod val="50000"/>
                  </a:schemeClr>
                </a:solidFill>
              </a:rPr>
              <a:t>It is a Sardinian language service of the Local Health Authority of Medio </a:t>
            </a:r>
            <a:r>
              <a:rPr lang="en-US" sz="2000" dirty="0" err="1">
                <a:solidFill>
                  <a:schemeClr val="accent1">
                    <a:lumMod val="50000"/>
                  </a:schemeClr>
                </a:solidFill>
              </a:rPr>
              <a:t>Campidano</a:t>
            </a:r>
            <a:r>
              <a:rPr lang="en-US" sz="2000" dirty="0">
                <a:solidFill>
                  <a:schemeClr val="accent1">
                    <a:lumMod val="50000"/>
                  </a:schemeClr>
                </a:solidFill>
              </a:rPr>
              <a:t>, funded through the </a:t>
            </a:r>
            <a:r>
              <a:rPr lang="en-US" sz="2000" dirty="0" err="1">
                <a:solidFill>
                  <a:schemeClr val="accent1">
                    <a:lumMod val="50000"/>
                  </a:schemeClr>
                </a:solidFill>
              </a:rPr>
              <a:t>TuLis</a:t>
            </a:r>
            <a:r>
              <a:rPr lang="en-US" sz="2000" dirty="0">
                <a:solidFill>
                  <a:schemeClr val="accent1">
                    <a:lumMod val="50000"/>
                  </a:schemeClr>
                </a:solidFill>
              </a:rPr>
              <a:t> call for projects, with Law 482/1999 on the protection of historical linguistic minorities and with Regional Law 22/2018 'Regulation of Regional Language Policy', which supports, promotes, and values minority languages in Sardinia</a:t>
            </a:r>
            <a:endParaRPr lang="it-IT" sz="2000" dirty="0">
              <a:solidFill>
                <a:schemeClr val="accent1">
                  <a:lumMod val="50000"/>
                </a:schemeClr>
              </a:solidFill>
            </a:endParaRPr>
          </a:p>
        </p:txBody>
      </p:sp>
    </p:spTree>
    <p:extLst>
      <p:ext uri="{BB962C8B-B14F-4D97-AF65-F5344CB8AC3E}">
        <p14:creationId xmlns:p14="http://schemas.microsoft.com/office/powerpoint/2010/main" val="319618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B0A942B0-B43B-5D7E-423B-ECA9224366C7}"/>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CDE2A653-0398-592E-8FB5-1732D1C4EB9F}"/>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AAD2650E-B441-566E-D41C-1CAA1209434B}"/>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sp>
        <p:nvSpPr>
          <p:cNvPr id="96" name="TextBox 5">
            <a:extLst>
              <a:ext uri="{FF2B5EF4-FFF2-40B4-BE49-F238E27FC236}">
                <a16:creationId xmlns:a16="http://schemas.microsoft.com/office/drawing/2014/main" id="{4B95FA39-95E3-132C-4B78-80E6B19F15AD}"/>
              </a:ext>
            </a:extLst>
          </p:cNvPr>
          <p:cNvSpPr txBox="1"/>
          <p:nvPr/>
        </p:nvSpPr>
        <p:spPr>
          <a:xfrm>
            <a:off x="252257" y="1758143"/>
            <a:ext cx="10268150" cy="23924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r>
              <a:rPr lang="it-IT" sz="4000" dirty="0">
                <a:solidFill>
                  <a:srgbClr val="AD2D29"/>
                </a:solidFill>
              </a:rPr>
              <a:t>Ita </a:t>
            </a:r>
            <a:r>
              <a:rPr lang="it-IT" sz="4000" dirty="0" err="1">
                <a:solidFill>
                  <a:srgbClr val="AD2D29"/>
                </a:solidFill>
              </a:rPr>
              <a:t>arresurtaus</a:t>
            </a:r>
            <a:r>
              <a:rPr lang="it-IT" sz="4000" dirty="0">
                <a:solidFill>
                  <a:srgbClr val="AD2D29"/>
                </a:solidFill>
              </a:rPr>
              <a:t> </a:t>
            </a:r>
            <a:r>
              <a:rPr lang="it-IT" sz="4000" dirty="0" err="1">
                <a:solidFill>
                  <a:srgbClr val="AD2D29"/>
                </a:solidFill>
              </a:rPr>
              <a:t>eus</a:t>
            </a:r>
            <a:r>
              <a:rPr lang="it-IT" sz="4000" dirty="0">
                <a:solidFill>
                  <a:srgbClr val="AD2D29"/>
                </a:solidFill>
              </a:rPr>
              <a:t> </a:t>
            </a:r>
            <a:r>
              <a:rPr lang="it-IT" sz="4000" dirty="0" err="1">
                <a:solidFill>
                  <a:srgbClr val="AD2D29"/>
                </a:solidFill>
              </a:rPr>
              <a:t>lòmpiu</a:t>
            </a:r>
            <a:r>
              <a:rPr lang="it-IT" sz="4000" dirty="0">
                <a:solidFill>
                  <a:srgbClr val="AD2D29"/>
                </a:solidFill>
              </a:rPr>
              <a:t>?</a:t>
            </a:r>
          </a:p>
          <a:p>
            <a:r>
              <a:rPr lang="en-US" sz="4000" dirty="0">
                <a:solidFill>
                  <a:schemeClr val="accent1">
                    <a:lumMod val="50000"/>
                  </a:schemeClr>
                </a:solidFill>
              </a:rPr>
              <a:t>What results have we achieved?</a:t>
            </a:r>
            <a:endParaRPr lang="it-IT" sz="4000" dirty="0">
              <a:solidFill>
                <a:schemeClr val="accent1">
                  <a:lumMod val="50000"/>
                </a:schemeClr>
              </a:solidFill>
            </a:endParaRPr>
          </a:p>
          <a:p>
            <a:endParaRPr lang="it-IT" sz="4000" dirty="0">
              <a:solidFill>
                <a:schemeClr val="accent1">
                  <a:lumMod val="50000"/>
                </a:schemeClr>
              </a:solidFill>
            </a:endParaRPr>
          </a:p>
        </p:txBody>
      </p:sp>
      <p:pic>
        <p:nvPicPr>
          <p:cNvPr id="108" name="Coru sardu logo.jpg" descr="Coru sardu logo.jpg">
            <a:extLst>
              <a:ext uri="{FF2B5EF4-FFF2-40B4-BE49-F238E27FC236}">
                <a16:creationId xmlns:a16="http://schemas.microsoft.com/office/drawing/2014/main" id="{7A878FFD-A3BC-FADB-6A7F-C0748106A6AC}"/>
              </a:ext>
            </a:extLst>
          </p:cNvPr>
          <p:cNvPicPr>
            <a:picLocks noChangeAspect="1"/>
          </p:cNvPicPr>
          <p:nvPr/>
        </p:nvPicPr>
        <p:blipFill>
          <a:blip r:embed="rId3"/>
          <a:stretch>
            <a:fillRect/>
          </a:stretch>
        </p:blipFill>
        <p:spPr>
          <a:xfrm>
            <a:off x="4975839" y="441757"/>
            <a:ext cx="884156" cy="1249645"/>
          </a:xfrm>
          <a:prstGeom prst="rect">
            <a:avLst/>
          </a:prstGeom>
          <a:ln w="12700">
            <a:miter lim="400000"/>
          </a:ln>
        </p:spPr>
      </p:pic>
      <p:pic>
        <p:nvPicPr>
          <p:cNvPr id="109" name="logo regione.png" descr="logo regione.png">
            <a:extLst>
              <a:ext uri="{FF2B5EF4-FFF2-40B4-BE49-F238E27FC236}">
                <a16:creationId xmlns:a16="http://schemas.microsoft.com/office/drawing/2014/main" id="{DDEAECF9-5896-DA6A-3301-B85CAF952858}"/>
              </a:ext>
            </a:extLst>
          </p:cNvPr>
          <p:cNvPicPr>
            <a:picLocks noChangeAspect="1"/>
          </p:cNvPicPr>
          <p:nvPr/>
        </p:nvPicPr>
        <p:blipFill>
          <a:blip r:embed="rId4"/>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D662AD16-9E51-B90F-7ABB-22657CE3ED04}"/>
              </a:ext>
            </a:extLst>
          </p:cNvPr>
          <p:cNvPicPr>
            <a:picLocks noChangeAspect="1"/>
          </p:cNvPicPr>
          <p:nvPr/>
        </p:nvPicPr>
        <p:blipFill>
          <a:blip r:embed="rId5"/>
          <a:stretch>
            <a:fillRect/>
          </a:stretch>
        </p:blipFill>
        <p:spPr>
          <a:xfrm>
            <a:off x="2059682" y="818741"/>
            <a:ext cx="1767150" cy="401915"/>
          </a:xfrm>
          <a:prstGeom prst="rect">
            <a:avLst/>
          </a:prstGeom>
          <a:ln w="12700">
            <a:miter lim="400000"/>
          </a:ln>
        </p:spPr>
      </p:pic>
      <p:sp>
        <p:nvSpPr>
          <p:cNvPr id="3" name="TextBox 5">
            <a:extLst>
              <a:ext uri="{FF2B5EF4-FFF2-40B4-BE49-F238E27FC236}">
                <a16:creationId xmlns:a16="http://schemas.microsoft.com/office/drawing/2014/main" id="{3A5452F9-B4C1-EEDD-5BE7-DA4C4667B36D}"/>
              </a:ext>
            </a:extLst>
          </p:cNvPr>
          <p:cNvSpPr txBox="1"/>
          <p:nvPr/>
        </p:nvSpPr>
        <p:spPr>
          <a:xfrm>
            <a:off x="511444" y="3409627"/>
            <a:ext cx="9628510" cy="30777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pPr>
              <a:lnSpc>
                <a:spcPct val="100000"/>
              </a:lnSpc>
            </a:pPr>
            <a:endParaRPr lang="it-IT" sz="2000" dirty="0">
              <a:solidFill>
                <a:srgbClr val="AD2D29"/>
              </a:solidFill>
            </a:endParaRPr>
          </a:p>
          <a:p>
            <a:pPr algn="l">
              <a:lnSpc>
                <a:spcPct val="100000"/>
              </a:lnSpc>
            </a:pPr>
            <a:r>
              <a:rPr lang="en-US" sz="2000" dirty="0">
                <a:solidFill>
                  <a:srgbClr val="AD2D29"/>
                </a:solidFill>
              </a:rPr>
              <a:t>Intra de 120 </a:t>
            </a:r>
            <a:r>
              <a:rPr lang="en-US" sz="2000" dirty="0" err="1">
                <a:solidFill>
                  <a:srgbClr val="AD2D29"/>
                </a:solidFill>
              </a:rPr>
              <a:t>umperadoris</a:t>
            </a:r>
            <a:r>
              <a:rPr lang="en-US" sz="2000" dirty="0">
                <a:solidFill>
                  <a:srgbClr val="AD2D29"/>
                </a:solidFill>
              </a:rPr>
              <a:t> (</a:t>
            </a:r>
            <a:r>
              <a:rPr lang="en-US" sz="2000" dirty="0" err="1">
                <a:solidFill>
                  <a:srgbClr val="AD2D29"/>
                </a:solidFill>
              </a:rPr>
              <a:t>maladius</a:t>
            </a:r>
            <a:r>
              <a:rPr lang="en-US" sz="2000" dirty="0">
                <a:solidFill>
                  <a:srgbClr val="AD2D29"/>
                </a:solidFill>
              </a:rPr>
              <a:t> e parentis) chi </a:t>
            </a:r>
            <a:r>
              <a:rPr lang="en-US" sz="2000" dirty="0" err="1">
                <a:solidFill>
                  <a:srgbClr val="AD2D29"/>
                </a:solidFill>
              </a:rPr>
              <a:t>eus</a:t>
            </a:r>
            <a:r>
              <a:rPr lang="en-US" sz="2000" dirty="0">
                <a:solidFill>
                  <a:srgbClr val="AD2D29"/>
                </a:solidFill>
              </a:rPr>
              <a:t> </a:t>
            </a:r>
            <a:r>
              <a:rPr lang="en-US" sz="2000" dirty="0" err="1">
                <a:solidFill>
                  <a:srgbClr val="AD2D29"/>
                </a:solidFill>
              </a:rPr>
              <a:t>pigau</a:t>
            </a:r>
            <a:r>
              <a:rPr lang="en-US" sz="2000" dirty="0">
                <a:solidFill>
                  <a:srgbClr val="AD2D29"/>
                </a:solidFill>
              </a:rPr>
              <a:t> in </a:t>
            </a:r>
            <a:r>
              <a:rPr lang="en-US" sz="2000" dirty="0" err="1">
                <a:solidFill>
                  <a:srgbClr val="AD2D29"/>
                </a:solidFill>
              </a:rPr>
              <a:t>consideru</a:t>
            </a:r>
            <a:r>
              <a:rPr lang="en-US" sz="2000" dirty="0">
                <a:solidFill>
                  <a:srgbClr val="AD2D29"/>
                </a:solidFill>
              </a:rPr>
              <a:t>:</a:t>
            </a:r>
          </a:p>
          <a:p>
            <a:pPr algn="l">
              <a:lnSpc>
                <a:spcPct val="100000"/>
              </a:lnSpc>
            </a:pPr>
            <a:r>
              <a:rPr lang="en-US" sz="2000" dirty="0">
                <a:solidFill>
                  <a:srgbClr val="AD2D29"/>
                </a:solidFill>
              </a:rPr>
              <a:t>67 ant </a:t>
            </a:r>
            <a:r>
              <a:rPr lang="en-US" sz="2000" dirty="0" err="1">
                <a:solidFill>
                  <a:srgbClr val="AD2D29"/>
                </a:solidFill>
              </a:rPr>
              <a:t>nau</a:t>
            </a:r>
            <a:r>
              <a:rPr lang="en-US" sz="2000" dirty="0">
                <a:solidFill>
                  <a:srgbClr val="AD2D29"/>
                </a:solidFill>
              </a:rPr>
              <a:t> chi </a:t>
            </a:r>
            <a:r>
              <a:rPr lang="en-US" sz="2000" dirty="0" err="1">
                <a:solidFill>
                  <a:srgbClr val="AD2D29"/>
                </a:solidFill>
              </a:rPr>
              <a:t>est</a:t>
            </a:r>
            <a:r>
              <a:rPr lang="en-US" sz="2000" dirty="0">
                <a:solidFill>
                  <a:srgbClr val="AD2D29"/>
                </a:solidFill>
              </a:rPr>
              <a:t> de </a:t>
            </a:r>
            <a:r>
              <a:rPr lang="en-US" sz="2000" dirty="0" err="1">
                <a:solidFill>
                  <a:srgbClr val="AD2D29"/>
                </a:solidFill>
              </a:rPr>
              <a:t>importu</a:t>
            </a:r>
            <a:r>
              <a:rPr lang="en-US" sz="2000" dirty="0">
                <a:solidFill>
                  <a:srgbClr val="AD2D29"/>
                </a:solidFill>
              </a:rPr>
              <a:t> a </a:t>
            </a:r>
            <a:r>
              <a:rPr lang="en-US" sz="2000" dirty="0" err="1">
                <a:solidFill>
                  <a:srgbClr val="AD2D29"/>
                </a:solidFill>
              </a:rPr>
              <a:t>biri</a:t>
            </a:r>
            <a:r>
              <a:rPr lang="en-US" sz="2000" dirty="0">
                <a:solidFill>
                  <a:srgbClr val="AD2D29"/>
                </a:solidFill>
              </a:rPr>
              <a:t> is </a:t>
            </a:r>
            <a:r>
              <a:rPr lang="en-US" sz="2000" dirty="0" err="1">
                <a:solidFill>
                  <a:srgbClr val="AD2D29"/>
                </a:solidFill>
              </a:rPr>
              <a:t>ìndicus</a:t>
            </a:r>
            <a:r>
              <a:rPr lang="en-US" sz="2000" dirty="0">
                <a:solidFill>
                  <a:srgbClr val="AD2D29"/>
                </a:solidFill>
              </a:rPr>
              <a:t> </a:t>
            </a:r>
            <a:r>
              <a:rPr lang="en-US" sz="2000" dirty="0" err="1">
                <a:solidFill>
                  <a:srgbClr val="AD2D29"/>
                </a:solidFill>
              </a:rPr>
              <a:t>scritus</a:t>
            </a:r>
            <a:r>
              <a:rPr lang="en-US" sz="2000" dirty="0">
                <a:solidFill>
                  <a:srgbClr val="AD2D29"/>
                </a:solidFill>
              </a:rPr>
              <a:t> in </a:t>
            </a:r>
            <a:r>
              <a:rPr lang="en-US" sz="2000" dirty="0" err="1">
                <a:solidFill>
                  <a:srgbClr val="AD2D29"/>
                </a:solidFill>
              </a:rPr>
              <a:t>sardu</a:t>
            </a:r>
            <a:endParaRPr lang="en-US" sz="2000" dirty="0">
              <a:solidFill>
                <a:srgbClr val="AD2D29"/>
              </a:solidFill>
            </a:endParaRPr>
          </a:p>
          <a:p>
            <a:pPr algn="l">
              <a:lnSpc>
                <a:spcPct val="100000"/>
              </a:lnSpc>
            </a:pPr>
            <a:r>
              <a:rPr lang="en-US" sz="2000" dirty="0">
                <a:solidFill>
                  <a:srgbClr val="AD2D29"/>
                </a:solidFill>
              </a:rPr>
              <a:t>34 ant </a:t>
            </a:r>
            <a:r>
              <a:rPr lang="en-US" sz="2000" dirty="0" err="1">
                <a:solidFill>
                  <a:srgbClr val="AD2D29"/>
                </a:solidFill>
              </a:rPr>
              <a:t>nau</a:t>
            </a:r>
            <a:r>
              <a:rPr lang="en-US" sz="2000" dirty="0">
                <a:solidFill>
                  <a:srgbClr val="AD2D29"/>
                </a:solidFill>
              </a:rPr>
              <a:t> chi </a:t>
            </a:r>
            <a:r>
              <a:rPr lang="en-US" sz="2000" dirty="0" err="1">
                <a:solidFill>
                  <a:srgbClr val="AD2D29"/>
                </a:solidFill>
              </a:rPr>
              <a:t>serbit</a:t>
            </a:r>
            <a:r>
              <a:rPr lang="en-US" sz="2000" dirty="0">
                <a:solidFill>
                  <a:srgbClr val="AD2D29"/>
                </a:solidFill>
              </a:rPr>
              <a:t> tempus po </a:t>
            </a:r>
            <a:r>
              <a:rPr lang="en-US" sz="2000" dirty="0" err="1">
                <a:solidFill>
                  <a:srgbClr val="AD2D29"/>
                </a:solidFill>
              </a:rPr>
              <a:t>cumprendi</a:t>
            </a:r>
            <a:r>
              <a:rPr lang="en-US" sz="2000" dirty="0">
                <a:solidFill>
                  <a:srgbClr val="AD2D29"/>
                </a:solidFill>
              </a:rPr>
              <a:t> </a:t>
            </a:r>
            <a:r>
              <a:rPr lang="en-US" sz="2000" dirty="0" err="1">
                <a:solidFill>
                  <a:srgbClr val="AD2D29"/>
                </a:solidFill>
              </a:rPr>
              <a:t>beni</a:t>
            </a:r>
            <a:r>
              <a:rPr lang="en-US" sz="2000" dirty="0">
                <a:solidFill>
                  <a:srgbClr val="AD2D29"/>
                </a:solidFill>
              </a:rPr>
              <a:t> </a:t>
            </a:r>
            <a:r>
              <a:rPr lang="en-US" sz="2000" dirty="0" err="1">
                <a:solidFill>
                  <a:srgbClr val="AD2D29"/>
                </a:solidFill>
              </a:rPr>
              <a:t>su</a:t>
            </a:r>
            <a:r>
              <a:rPr lang="en-US" sz="2000" dirty="0">
                <a:solidFill>
                  <a:srgbClr val="AD2D29"/>
                </a:solidFill>
              </a:rPr>
              <a:t> </a:t>
            </a:r>
            <a:r>
              <a:rPr lang="en-US" sz="2000" dirty="0" err="1">
                <a:solidFill>
                  <a:srgbClr val="AD2D29"/>
                </a:solidFill>
              </a:rPr>
              <a:t>sardu</a:t>
            </a:r>
            <a:r>
              <a:rPr lang="en-US" sz="2000" dirty="0">
                <a:solidFill>
                  <a:srgbClr val="AD2D29"/>
                </a:solidFill>
              </a:rPr>
              <a:t> </a:t>
            </a:r>
            <a:r>
              <a:rPr lang="en-US" sz="2000" dirty="0" err="1">
                <a:solidFill>
                  <a:srgbClr val="AD2D29"/>
                </a:solidFill>
              </a:rPr>
              <a:t>scritu</a:t>
            </a:r>
            <a:endParaRPr lang="en-US" sz="2000" dirty="0">
              <a:solidFill>
                <a:srgbClr val="AD2D29"/>
              </a:solidFill>
            </a:endParaRPr>
          </a:p>
          <a:p>
            <a:pPr algn="l">
              <a:lnSpc>
                <a:spcPct val="100000"/>
              </a:lnSpc>
            </a:pPr>
            <a:r>
              <a:rPr lang="en-US" sz="2000" dirty="0">
                <a:solidFill>
                  <a:srgbClr val="AD2D29"/>
                </a:solidFill>
              </a:rPr>
              <a:t>19 ant </a:t>
            </a:r>
            <a:r>
              <a:rPr lang="en-US" sz="2000" dirty="0" err="1">
                <a:solidFill>
                  <a:srgbClr val="AD2D29"/>
                </a:solidFill>
              </a:rPr>
              <a:t>nau</a:t>
            </a:r>
            <a:r>
              <a:rPr lang="en-US" sz="2000" dirty="0">
                <a:solidFill>
                  <a:srgbClr val="AD2D29"/>
                </a:solidFill>
              </a:rPr>
              <a:t> chi no </a:t>
            </a:r>
            <a:r>
              <a:rPr lang="en-US" sz="2000" dirty="0" err="1">
                <a:solidFill>
                  <a:srgbClr val="AD2D29"/>
                </a:solidFill>
              </a:rPr>
              <a:t>nci</a:t>
            </a:r>
            <a:r>
              <a:rPr lang="en-US" sz="2000" dirty="0">
                <a:solidFill>
                  <a:srgbClr val="AD2D29"/>
                </a:solidFill>
              </a:rPr>
              <a:t> </a:t>
            </a:r>
            <a:r>
              <a:rPr lang="en-US" sz="2000" dirty="0" err="1">
                <a:solidFill>
                  <a:srgbClr val="AD2D29"/>
                </a:solidFill>
              </a:rPr>
              <a:t>cumprendint</a:t>
            </a:r>
            <a:r>
              <a:rPr lang="en-US" sz="2000" dirty="0">
                <a:solidFill>
                  <a:srgbClr val="AD2D29"/>
                </a:solidFill>
              </a:rPr>
              <a:t> </a:t>
            </a:r>
            <a:r>
              <a:rPr lang="en-US" sz="2000" dirty="0" err="1">
                <a:solidFill>
                  <a:srgbClr val="AD2D29"/>
                </a:solidFill>
              </a:rPr>
              <a:t>meda</a:t>
            </a:r>
            <a:r>
              <a:rPr lang="en-US" sz="2000" dirty="0">
                <a:solidFill>
                  <a:srgbClr val="AD2D29"/>
                </a:solidFill>
              </a:rPr>
              <a:t> </a:t>
            </a:r>
            <a:r>
              <a:rPr lang="en-US" sz="2000" dirty="0" err="1">
                <a:solidFill>
                  <a:srgbClr val="AD2D29"/>
                </a:solidFill>
              </a:rPr>
              <a:t>si</a:t>
            </a:r>
            <a:r>
              <a:rPr lang="en-US" sz="2000" dirty="0">
                <a:solidFill>
                  <a:srgbClr val="AD2D29"/>
                </a:solidFill>
              </a:rPr>
              <a:t> </a:t>
            </a:r>
            <a:r>
              <a:rPr lang="en-US" sz="2000" dirty="0" err="1">
                <a:solidFill>
                  <a:srgbClr val="AD2D29"/>
                </a:solidFill>
              </a:rPr>
              <a:t>est</a:t>
            </a:r>
            <a:r>
              <a:rPr lang="en-US" sz="2000" dirty="0">
                <a:solidFill>
                  <a:srgbClr val="AD2D29"/>
                </a:solidFill>
              </a:rPr>
              <a:t> </a:t>
            </a:r>
            <a:r>
              <a:rPr lang="en-US" sz="2000" dirty="0" err="1">
                <a:solidFill>
                  <a:srgbClr val="AD2D29"/>
                </a:solidFill>
              </a:rPr>
              <a:t>scritu</a:t>
            </a:r>
            <a:endParaRPr lang="en-US" sz="2000" dirty="0">
              <a:solidFill>
                <a:srgbClr val="AD2D29"/>
              </a:solidFill>
            </a:endParaRPr>
          </a:p>
          <a:p>
            <a:pPr algn="l">
              <a:lnSpc>
                <a:spcPct val="100000"/>
              </a:lnSpc>
            </a:pPr>
            <a:endParaRPr lang="en-US" sz="2000" dirty="0">
              <a:solidFill>
                <a:srgbClr val="AD2D29"/>
              </a:solidFill>
            </a:endParaRPr>
          </a:p>
          <a:p>
            <a:pPr algn="l">
              <a:lnSpc>
                <a:spcPct val="100000"/>
              </a:lnSpc>
            </a:pPr>
            <a:r>
              <a:rPr lang="en-US" sz="2000" dirty="0">
                <a:solidFill>
                  <a:schemeClr val="accent1">
                    <a:lumMod val="50000"/>
                  </a:schemeClr>
                </a:solidFill>
              </a:rPr>
              <a:t>Among the 120 users (patients and family members) we considered:</a:t>
            </a:r>
          </a:p>
          <a:p>
            <a:pPr algn="l">
              <a:lnSpc>
                <a:spcPct val="100000"/>
              </a:lnSpc>
            </a:pPr>
            <a:r>
              <a:rPr lang="en-US" sz="2000" dirty="0">
                <a:solidFill>
                  <a:schemeClr val="accent1">
                    <a:lumMod val="50000"/>
                  </a:schemeClr>
                </a:solidFill>
              </a:rPr>
              <a:t>67 said that it’s important to see signs written in Sardinian</a:t>
            </a:r>
          </a:p>
          <a:p>
            <a:pPr algn="l">
              <a:lnSpc>
                <a:spcPct val="100000"/>
              </a:lnSpc>
            </a:pPr>
            <a:r>
              <a:rPr lang="en-US" sz="2000" dirty="0">
                <a:solidFill>
                  <a:schemeClr val="accent1">
                    <a:lumMod val="50000"/>
                  </a:schemeClr>
                </a:solidFill>
              </a:rPr>
              <a:t>34 said it takes time to fully understand written Sardinian</a:t>
            </a:r>
          </a:p>
          <a:p>
            <a:pPr algn="l">
              <a:lnSpc>
                <a:spcPct val="100000"/>
              </a:lnSpc>
            </a:pPr>
            <a:r>
              <a:rPr lang="en-US" sz="2000" dirty="0">
                <a:solidFill>
                  <a:schemeClr val="accent1">
                    <a:lumMod val="50000"/>
                  </a:schemeClr>
                </a:solidFill>
              </a:rPr>
              <a:t>19 said they didn’t understand much when it came to written Sardinian</a:t>
            </a:r>
          </a:p>
        </p:txBody>
      </p:sp>
    </p:spTree>
    <p:extLst>
      <p:ext uri="{BB962C8B-B14F-4D97-AF65-F5344CB8AC3E}">
        <p14:creationId xmlns:p14="http://schemas.microsoft.com/office/powerpoint/2010/main" val="127979120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38FF7909-154F-C4BD-3386-99D5735A0AEE}"/>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8F0CC418-2709-D3C2-AACC-78C10D4E047D}"/>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33FAB0FE-C8AC-86F7-949F-EB6DF6B25ED2}"/>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sp>
        <p:nvSpPr>
          <p:cNvPr id="3" name="TextBox 5">
            <a:extLst>
              <a:ext uri="{FF2B5EF4-FFF2-40B4-BE49-F238E27FC236}">
                <a16:creationId xmlns:a16="http://schemas.microsoft.com/office/drawing/2014/main" id="{F600599E-0B94-F927-22A4-6EB8CD9B45AE}"/>
              </a:ext>
            </a:extLst>
          </p:cNvPr>
          <p:cNvSpPr txBox="1"/>
          <p:nvPr/>
        </p:nvSpPr>
        <p:spPr>
          <a:xfrm>
            <a:off x="371959" y="557939"/>
            <a:ext cx="9980909" cy="64633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pPr algn="l">
              <a:lnSpc>
                <a:spcPct val="100000"/>
              </a:lnSpc>
            </a:pPr>
            <a:r>
              <a:rPr lang="it-IT" sz="2000" dirty="0" err="1">
                <a:solidFill>
                  <a:srgbClr val="AD2D29"/>
                </a:solidFill>
              </a:rPr>
              <a:t>Poita</a:t>
            </a:r>
            <a:r>
              <a:rPr lang="it-IT" sz="2000" dirty="0">
                <a:solidFill>
                  <a:srgbClr val="AD2D29"/>
                </a:solidFill>
              </a:rPr>
              <a:t> </a:t>
            </a:r>
            <a:r>
              <a:rPr lang="it-IT" sz="2000" dirty="0" err="1">
                <a:solidFill>
                  <a:srgbClr val="AD2D29"/>
                </a:solidFill>
              </a:rPr>
              <a:t>apu</a:t>
            </a:r>
            <a:r>
              <a:rPr lang="it-IT" sz="2000" dirty="0">
                <a:solidFill>
                  <a:srgbClr val="AD2D29"/>
                </a:solidFill>
              </a:rPr>
              <a:t> </a:t>
            </a:r>
            <a:r>
              <a:rPr lang="it-IT" sz="2000" dirty="0" err="1">
                <a:solidFill>
                  <a:srgbClr val="AD2D29"/>
                </a:solidFill>
              </a:rPr>
              <a:t>sceberau</a:t>
            </a:r>
            <a:r>
              <a:rPr lang="it-IT" sz="2000" dirty="0">
                <a:solidFill>
                  <a:srgbClr val="AD2D29"/>
                </a:solidFill>
              </a:rPr>
              <a:t> de s’ammostai </a:t>
            </a:r>
            <a:r>
              <a:rPr lang="it-IT" sz="2000" dirty="0" err="1">
                <a:solidFill>
                  <a:srgbClr val="AD2D29"/>
                </a:solidFill>
              </a:rPr>
              <a:t>pròpiu</a:t>
            </a:r>
            <a:r>
              <a:rPr lang="it-IT" sz="2000" dirty="0">
                <a:solidFill>
                  <a:srgbClr val="AD2D29"/>
                </a:solidFill>
              </a:rPr>
              <a:t> </a:t>
            </a:r>
            <a:r>
              <a:rPr lang="it-IT" sz="2000" dirty="0" err="1">
                <a:solidFill>
                  <a:srgbClr val="AD2D29"/>
                </a:solidFill>
              </a:rPr>
              <a:t>custus</a:t>
            </a:r>
            <a:r>
              <a:rPr lang="it-IT" sz="2000" dirty="0">
                <a:solidFill>
                  <a:srgbClr val="AD2D29"/>
                </a:solidFill>
              </a:rPr>
              <a:t> </a:t>
            </a:r>
            <a:r>
              <a:rPr lang="it-IT" sz="2000" dirty="0" err="1">
                <a:solidFill>
                  <a:srgbClr val="AD2D29"/>
                </a:solidFill>
              </a:rPr>
              <a:t>arresurtaus</a:t>
            </a:r>
            <a:r>
              <a:rPr lang="it-IT" sz="2000" dirty="0">
                <a:solidFill>
                  <a:srgbClr val="AD2D29"/>
                </a:solidFill>
              </a:rPr>
              <a:t>? </a:t>
            </a:r>
            <a:r>
              <a:rPr lang="it-IT" sz="2000" dirty="0" err="1">
                <a:solidFill>
                  <a:srgbClr val="AD2D29"/>
                </a:solidFill>
              </a:rPr>
              <a:t>Poita</a:t>
            </a:r>
            <a:r>
              <a:rPr lang="it-IT" sz="2000" dirty="0">
                <a:solidFill>
                  <a:srgbClr val="AD2D29"/>
                </a:solidFill>
              </a:rPr>
              <a:t> </a:t>
            </a:r>
            <a:r>
              <a:rPr lang="it-IT" sz="2000" dirty="0" err="1">
                <a:solidFill>
                  <a:srgbClr val="AD2D29"/>
                </a:solidFill>
              </a:rPr>
              <a:t>tocat</a:t>
            </a:r>
            <a:r>
              <a:rPr lang="it-IT" sz="2000" dirty="0">
                <a:solidFill>
                  <a:srgbClr val="AD2D29"/>
                </a:solidFill>
              </a:rPr>
              <a:t> a </a:t>
            </a:r>
            <a:r>
              <a:rPr lang="it-IT" sz="2000" dirty="0" err="1">
                <a:solidFill>
                  <a:srgbClr val="AD2D29"/>
                </a:solidFill>
              </a:rPr>
              <a:t>nai</a:t>
            </a:r>
            <a:r>
              <a:rPr lang="it-IT" sz="2000" dirty="0">
                <a:solidFill>
                  <a:srgbClr val="AD2D29"/>
                </a:solidFill>
              </a:rPr>
              <a:t> chi su </a:t>
            </a:r>
            <a:r>
              <a:rPr lang="it-IT" sz="2000" dirty="0" err="1">
                <a:solidFill>
                  <a:srgbClr val="AD2D29"/>
                </a:solidFill>
              </a:rPr>
              <a:t>tretu</a:t>
            </a:r>
            <a:r>
              <a:rPr lang="it-IT" sz="2000" dirty="0">
                <a:solidFill>
                  <a:srgbClr val="AD2D29"/>
                </a:solidFill>
              </a:rPr>
              <a:t> </a:t>
            </a:r>
            <a:r>
              <a:rPr lang="it-IT" sz="2000" dirty="0" err="1">
                <a:solidFill>
                  <a:srgbClr val="AD2D29"/>
                </a:solidFill>
              </a:rPr>
              <a:t>po</a:t>
            </a:r>
            <a:r>
              <a:rPr lang="it-IT" sz="2000" dirty="0">
                <a:solidFill>
                  <a:srgbClr val="AD2D29"/>
                </a:solidFill>
              </a:rPr>
              <a:t> su sardu </a:t>
            </a:r>
            <a:r>
              <a:rPr lang="it-IT" sz="2000" dirty="0" err="1">
                <a:solidFill>
                  <a:srgbClr val="AD2D29"/>
                </a:solidFill>
              </a:rPr>
              <a:t>scritu</a:t>
            </a:r>
            <a:r>
              <a:rPr lang="it-IT" sz="2000" dirty="0">
                <a:solidFill>
                  <a:srgbClr val="AD2D29"/>
                </a:solidFill>
              </a:rPr>
              <a:t> est ancora </a:t>
            </a:r>
            <a:r>
              <a:rPr lang="it-IT" sz="2000" dirty="0" err="1">
                <a:solidFill>
                  <a:srgbClr val="AD2D29"/>
                </a:solidFill>
              </a:rPr>
              <a:t>longu</a:t>
            </a:r>
            <a:r>
              <a:rPr lang="it-IT" sz="2000" dirty="0">
                <a:solidFill>
                  <a:srgbClr val="AD2D29"/>
                </a:solidFill>
              </a:rPr>
              <a:t>. Sa genti, </a:t>
            </a:r>
            <a:r>
              <a:rPr lang="it-IT" sz="2000" dirty="0" err="1">
                <a:solidFill>
                  <a:srgbClr val="AD2D29"/>
                </a:solidFill>
              </a:rPr>
              <a:t>siat</a:t>
            </a:r>
            <a:r>
              <a:rPr lang="it-IT" sz="2000" dirty="0">
                <a:solidFill>
                  <a:srgbClr val="AD2D29"/>
                </a:solidFill>
              </a:rPr>
              <a:t> </a:t>
            </a:r>
            <a:r>
              <a:rPr lang="it-IT" sz="2000" dirty="0" err="1">
                <a:solidFill>
                  <a:srgbClr val="AD2D29"/>
                </a:solidFill>
              </a:rPr>
              <a:t>L1</a:t>
            </a:r>
            <a:r>
              <a:rPr lang="it-IT" sz="2000" dirty="0">
                <a:solidFill>
                  <a:srgbClr val="AD2D29"/>
                </a:solidFill>
              </a:rPr>
              <a:t> </a:t>
            </a:r>
            <a:r>
              <a:rPr lang="it-IT" sz="2000" dirty="0" err="1">
                <a:solidFill>
                  <a:srgbClr val="AD2D29"/>
                </a:solidFill>
              </a:rPr>
              <a:t>siat</a:t>
            </a:r>
            <a:r>
              <a:rPr lang="it-IT" sz="2000" dirty="0">
                <a:solidFill>
                  <a:srgbClr val="AD2D29"/>
                </a:solidFill>
              </a:rPr>
              <a:t> </a:t>
            </a:r>
            <a:r>
              <a:rPr lang="it-IT" sz="2000" dirty="0" err="1">
                <a:solidFill>
                  <a:srgbClr val="AD2D29"/>
                </a:solidFill>
              </a:rPr>
              <a:t>L2</a:t>
            </a:r>
            <a:r>
              <a:rPr lang="it-IT" sz="2000" dirty="0">
                <a:solidFill>
                  <a:srgbClr val="AD2D29"/>
                </a:solidFill>
              </a:rPr>
              <a:t>, </a:t>
            </a:r>
            <a:r>
              <a:rPr lang="it-IT" sz="2000" dirty="0" err="1">
                <a:solidFill>
                  <a:srgbClr val="AD2D29"/>
                </a:solidFill>
              </a:rPr>
              <a:t>tenit</a:t>
            </a:r>
            <a:r>
              <a:rPr lang="it-IT" sz="2000" dirty="0">
                <a:solidFill>
                  <a:srgbClr val="AD2D29"/>
                </a:solidFill>
              </a:rPr>
              <a:t> </a:t>
            </a:r>
            <a:r>
              <a:rPr lang="it-IT" sz="2000" dirty="0" err="1">
                <a:solidFill>
                  <a:srgbClr val="AD2D29"/>
                </a:solidFill>
              </a:rPr>
              <a:t>dificurtadis</a:t>
            </a:r>
            <a:r>
              <a:rPr lang="it-IT" sz="2000" dirty="0">
                <a:solidFill>
                  <a:srgbClr val="AD2D29"/>
                </a:solidFill>
              </a:rPr>
              <a:t> no tanti a </a:t>
            </a:r>
            <a:r>
              <a:rPr lang="it-IT" sz="2000" dirty="0" err="1">
                <a:solidFill>
                  <a:srgbClr val="AD2D29"/>
                </a:solidFill>
              </a:rPr>
              <a:t>cumprendi</a:t>
            </a:r>
            <a:r>
              <a:rPr lang="it-IT" sz="2000" dirty="0">
                <a:solidFill>
                  <a:srgbClr val="AD2D29"/>
                </a:solidFill>
              </a:rPr>
              <a:t> s’</a:t>
            </a:r>
            <a:r>
              <a:rPr lang="it-IT" sz="2000" dirty="0" err="1">
                <a:solidFill>
                  <a:srgbClr val="AD2D29"/>
                </a:solidFill>
              </a:rPr>
              <a:t>abbisòngiu</a:t>
            </a:r>
            <a:r>
              <a:rPr lang="it-IT" sz="2000" dirty="0">
                <a:solidFill>
                  <a:srgbClr val="AD2D29"/>
                </a:solidFill>
              </a:rPr>
              <a:t> de </a:t>
            </a:r>
            <a:r>
              <a:rPr lang="it-IT" sz="2000" dirty="0" err="1">
                <a:solidFill>
                  <a:srgbClr val="AD2D29"/>
                </a:solidFill>
              </a:rPr>
              <a:t>depi</a:t>
            </a:r>
            <a:r>
              <a:rPr lang="it-IT" sz="2000" dirty="0">
                <a:solidFill>
                  <a:srgbClr val="AD2D29"/>
                </a:solidFill>
              </a:rPr>
              <a:t> </a:t>
            </a:r>
            <a:r>
              <a:rPr lang="it-IT" sz="2000" dirty="0" err="1">
                <a:solidFill>
                  <a:srgbClr val="AD2D29"/>
                </a:solidFill>
              </a:rPr>
              <a:t>scriri</a:t>
            </a:r>
            <a:r>
              <a:rPr lang="it-IT" sz="2000" dirty="0">
                <a:solidFill>
                  <a:srgbClr val="AD2D29"/>
                </a:solidFill>
              </a:rPr>
              <a:t> su sardu </a:t>
            </a:r>
            <a:r>
              <a:rPr lang="it-IT" sz="2000" dirty="0" err="1">
                <a:solidFill>
                  <a:srgbClr val="AD2D29"/>
                </a:solidFill>
              </a:rPr>
              <a:t>po</a:t>
            </a:r>
            <a:r>
              <a:rPr lang="it-IT" sz="2000" dirty="0">
                <a:solidFill>
                  <a:srgbClr val="AD2D29"/>
                </a:solidFill>
              </a:rPr>
              <a:t> </a:t>
            </a:r>
            <a:r>
              <a:rPr lang="it-IT" sz="2000" dirty="0" err="1">
                <a:solidFill>
                  <a:srgbClr val="AD2D29"/>
                </a:solidFill>
              </a:rPr>
              <a:t>circai</a:t>
            </a:r>
            <a:r>
              <a:rPr lang="it-IT" sz="2000" dirty="0">
                <a:solidFill>
                  <a:srgbClr val="AD2D29"/>
                </a:solidFill>
              </a:rPr>
              <a:t> de </a:t>
            </a:r>
            <a:r>
              <a:rPr lang="it-IT" sz="2000" dirty="0" err="1">
                <a:solidFill>
                  <a:srgbClr val="AD2D29"/>
                </a:solidFill>
              </a:rPr>
              <a:t>ddu</a:t>
            </a:r>
            <a:r>
              <a:rPr lang="it-IT" sz="2000" dirty="0">
                <a:solidFill>
                  <a:srgbClr val="AD2D29"/>
                </a:solidFill>
              </a:rPr>
              <a:t> </a:t>
            </a:r>
            <a:r>
              <a:rPr lang="it-IT" sz="2000" dirty="0" err="1">
                <a:solidFill>
                  <a:srgbClr val="AD2D29"/>
                </a:solidFill>
              </a:rPr>
              <a:t>sarvai</a:t>
            </a:r>
            <a:r>
              <a:rPr lang="it-IT" sz="2000" dirty="0">
                <a:solidFill>
                  <a:srgbClr val="AD2D29"/>
                </a:solidFill>
              </a:rPr>
              <a:t>, cantu a </a:t>
            </a:r>
            <a:r>
              <a:rPr lang="it-IT" sz="2000" dirty="0" err="1">
                <a:solidFill>
                  <a:srgbClr val="AD2D29"/>
                </a:solidFill>
              </a:rPr>
              <a:t>cumprendi</a:t>
            </a:r>
            <a:r>
              <a:rPr lang="it-IT" sz="2000" dirty="0">
                <a:solidFill>
                  <a:srgbClr val="AD2D29"/>
                </a:solidFill>
              </a:rPr>
              <a:t> e </a:t>
            </a:r>
            <a:r>
              <a:rPr lang="it-IT" sz="2000" dirty="0" err="1">
                <a:solidFill>
                  <a:srgbClr val="AD2D29"/>
                </a:solidFill>
              </a:rPr>
              <a:t>acolli</a:t>
            </a:r>
            <a:r>
              <a:rPr lang="it-IT" sz="2000" dirty="0">
                <a:solidFill>
                  <a:srgbClr val="AD2D29"/>
                </a:solidFill>
              </a:rPr>
              <a:t> sa grafia de una </a:t>
            </a:r>
            <a:r>
              <a:rPr lang="it-IT" sz="2000" dirty="0" err="1">
                <a:solidFill>
                  <a:srgbClr val="AD2D29"/>
                </a:solidFill>
              </a:rPr>
              <a:t>lìngua</a:t>
            </a:r>
            <a:r>
              <a:rPr lang="it-IT" sz="2000" dirty="0">
                <a:solidFill>
                  <a:srgbClr val="AD2D29"/>
                </a:solidFill>
              </a:rPr>
              <a:t> chi </a:t>
            </a:r>
            <a:r>
              <a:rPr lang="it-IT" sz="2000" dirty="0" err="1">
                <a:solidFill>
                  <a:srgbClr val="AD2D29"/>
                </a:solidFill>
              </a:rPr>
              <a:t>ant</a:t>
            </a:r>
            <a:r>
              <a:rPr lang="it-IT" sz="2000" dirty="0">
                <a:solidFill>
                  <a:srgbClr val="AD2D29"/>
                </a:solidFill>
              </a:rPr>
              <a:t> </a:t>
            </a:r>
            <a:r>
              <a:rPr lang="it-IT" sz="2000" dirty="0" err="1">
                <a:solidFill>
                  <a:srgbClr val="AD2D29"/>
                </a:solidFill>
              </a:rPr>
              <a:t>sèmpiri</a:t>
            </a:r>
            <a:r>
              <a:rPr lang="it-IT" sz="2000" dirty="0">
                <a:solidFill>
                  <a:srgbClr val="AD2D29"/>
                </a:solidFill>
              </a:rPr>
              <a:t> </a:t>
            </a:r>
            <a:r>
              <a:rPr lang="it-IT" sz="2000" dirty="0" err="1">
                <a:solidFill>
                  <a:srgbClr val="AD2D29"/>
                </a:solidFill>
              </a:rPr>
              <a:t>connotu</a:t>
            </a:r>
            <a:r>
              <a:rPr lang="it-IT" sz="2000" dirty="0">
                <a:solidFill>
                  <a:srgbClr val="AD2D29"/>
                </a:solidFill>
              </a:rPr>
              <a:t> </a:t>
            </a:r>
            <a:r>
              <a:rPr lang="it-IT" sz="2000" dirty="0" err="1">
                <a:solidFill>
                  <a:srgbClr val="AD2D29"/>
                </a:solidFill>
              </a:rPr>
              <a:t>po</a:t>
            </a:r>
            <a:r>
              <a:rPr lang="it-IT" sz="2000" dirty="0">
                <a:solidFill>
                  <a:srgbClr val="AD2D29"/>
                </a:solidFill>
              </a:rPr>
              <a:t> essi </a:t>
            </a:r>
            <a:r>
              <a:rPr lang="it-IT" sz="2000" dirty="0" err="1">
                <a:solidFill>
                  <a:srgbClr val="AD2D29"/>
                </a:solidFill>
              </a:rPr>
              <a:t>fueddada</a:t>
            </a:r>
            <a:r>
              <a:rPr lang="it-IT" sz="2000" dirty="0">
                <a:solidFill>
                  <a:srgbClr val="AD2D29"/>
                </a:solidFill>
              </a:rPr>
              <a:t>. </a:t>
            </a:r>
            <a:r>
              <a:rPr lang="it-IT" sz="2000" dirty="0" err="1">
                <a:solidFill>
                  <a:srgbClr val="AD2D29"/>
                </a:solidFill>
              </a:rPr>
              <a:t>Custus</a:t>
            </a:r>
            <a:r>
              <a:rPr lang="it-IT" sz="2000" dirty="0">
                <a:solidFill>
                  <a:srgbClr val="AD2D29"/>
                </a:solidFill>
              </a:rPr>
              <a:t> </a:t>
            </a:r>
            <a:r>
              <a:rPr lang="it-IT" sz="2000" dirty="0" err="1">
                <a:solidFill>
                  <a:srgbClr val="AD2D29"/>
                </a:solidFill>
              </a:rPr>
              <a:t>progetus</a:t>
            </a:r>
            <a:r>
              <a:rPr lang="it-IT" sz="2000" dirty="0">
                <a:solidFill>
                  <a:srgbClr val="AD2D29"/>
                </a:solidFill>
              </a:rPr>
              <a:t> </a:t>
            </a:r>
            <a:r>
              <a:rPr lang="it-IT" sz="2000" dirty="0" err="1">
                <a:solidFill>
                  <a:srgbClr val="AD2D29"/>
                </a:solidFill>
              </a:rPr>
              <a:t>podint</a:t>
            </a:r>
            <a:r>
              <a:rPr lang="it-IT" sz="2000" dirty="0">
                <a:solidFill>
                  <a:srgbClr val="AD2D29"/>
                </a:solidFill>
              </a:rPr>
              <a:t> </a:t>
            </a:r>
            <a:r>
              <a:rPr lang="it-IT" sz="2000" dirty="0" err="1">
                <a:solidFill>
                  <a:srgbClr val="AD2D29"/>
                </a:solidFill>
              </a:rPr>
              <a:t>agiudai</a:t>
            </a:r>
            <a:r>
              <a:rPr lang="it-IT" sz="2000" dirty="0">
                <a:solidFill>
                  <a:srgbClr val="AD2D29"/>
                </a:solidFill>
              </a:rPr>
              <a:t> a </a:t>
            </a:r>
            <a:r>
              <a:rPr lang="it-IT" sz="2000" dirty="0" err="1">
                <a:solidFill>
                  <a:srgbClr val="AD2D29"/>
                </a:solidFill>
              </a:rPr>
              <a:t>ndi</a:t>
            </a:r>
            <a:r>
              <a:rPr lang="it-IT" sz="2000" dirty="0">
                <a:solidFill>
                  <a:srgbClr val="AD2D29"/>
                </a:solidFill>
              </a:rPr>
              <a:t> fai </a:t>
            </a:r>
            <a:r>
              <a:rPr lang="it-IT" sz="2000" dirty="0" err="1">
                <a:solidFill>
                  <a:srgbClr val="AD2D29"/>
                </a:solidFill>
              </a:rPr>
              <a:t>cumprendi</a:t>
            </a:r>
            <a:r>
              <a:rPr lang="it-IT" sz="2000" dirty="0">
                <a:solidFill>
                  <a:srgbClr val="AD2D29"/>
                </a:solidFill>
              </a:rPr>
              <a:t> s’</a:t>
            </a:r>
            <a:r>
              <a:rPr lang="it-IT" sz="2000" dirty="0" err="1">
                <a:solidFill>
                  <a:srgbClr val="AD2D29"/>
                </a:solidFill>
              </a:rPr>
              <a:t>importu</a:t>
            </a:r>
            <a:r>
              <a:rPr lang="it-IT" sz="2000" dirty="0">
                <a:solidFill>
                  <a:srgbClr val="AD2D29"/>
                </a:solidFill>
              </a:rPr>
              <a:t> ma a </a:t>
            </a:r>
            <a:r>
              <a:rPr lang="it-IT" sz="2000" dirty="0" err="1">
                <a:solidFill>
                  <a:srgbClr val="AD2D29"/>
                </a:solidFill>
              </a:rPr>
              <a:t>solus</a:t>
            </a:r>
            <a:r>
              <a:rPr lang="it-IT" sz="2000" dirty="0">
                <a:solidFill>
                  <a:srgbClr val="AD2D29"/>
                </a:solidFill>
              </a:rPr>
              <a:t> no </a:t>
            </a:r>
            <a:r>
              <a:rPr lang="it-IT" sz="2000" dirty="0" err="1">
                <a:solidFill>
                  <a:srgbClr val="AD2D29"/>
                </a:solidFill>
              </a:rPr>
              <a:t>bastant</a:t>
            </a:r>
            <a:r>
              <a:rPr lang="it-IT" sz="2000" dirty="0">
                <a:solidFill>
                  <a:srgbClr val="AD2D29"/>
                </a:solidFill>
              </a:rPr>
              <a:t> si </a:t>
            </a:r>
            <a:r>
              <a:rPr lang="it-IT" sz="2000" dirty="0" err="1">
                <a:solidFill>
                  <a:srgbClr val="AD2D29"/>
                </a:solidFill>
              </a:rPr>
              <a:t>ammancat</a:t>
            </a:r>
            <a:r>
              <a:rPr lang="it-IT" sz="2000" dirty="0">
                <a:solidFill>
                  <a:srgbClr val="AD2D29"/>
                </a:solidFill>
              </a:rPr>
              <a:t> un’</a:t>
            </a:r>
            <a:r>
              <a:rPr lang="it-IT" sz="2000" dirty="0" err="1">
                <a:solidFill>
                  <a:srgbClr val="AD2D29"/>
                </a:solidFill>
              </a:rPr>
              <a:t>annèstriu</a:t>
            </a:r>
            <a:r>
              <a:rPr lang="it-IT" sz="2000" dirty="0">
                <a:solidFill>
                  <a:srgbClr val="AD2D29"/>
                </a:solidFill>
              </a:rPr>
              <a:t> e un’</a:t>
            </a:r>
            <a:r>
              <a:rPr lang="it-IT" sz="2000" dirty="0" err="1">
                <a:solidFill>
                  <a:srgbClr val="AD2D29"/>
                </a:solidFill>
              </a:rPr>
              <a:t>imparu</a:t>
            </a:r>
            <a:r>
              <a:rPr lang="it-IT" sz="2000" dirty="0">
                <a:solidFill>
                  <a:srgbClr val="AD2D29"/>
                </a:solidFill>
              </a:rPr>
              <a:t> in scola.</a:t>
            </a:r>
          </a:p>
          <a:p>
            <a:pPr algn="l">
              <a:lnSpc>
                <a:spcPct val="100000"/>
              </a:lnSpc>
            </a:pPr>
            <a:r>
              <a:rPr lang="it-IT" sz="2000" dirty="0">
                <a:solidFill>
                  <a:srgbClr val="AD2D29"/>
                </a:solidFill>
              </a:rPr>
              <a:t>E </a:t>
            </a:r>
            <a:r>
              <a:rPr lang="it-IT" sz="2000" dirty="0" err="1">
                <a:solidFill>
                  <a:srgbClr val="AD2D29"/>
                </a:solidFill>
              </a:rPr>
              <a:t>pruschetotu</a:t>
            </a:r>
            <a:r>
              <a:rPr lang="it-IT" sz="2000" dirty="0">
                <a:solidFill>
                  <a:srgbClr val="AD2D29"/>
                </a:solidFill>
              </a:rPr>
              <a:t> si </a:t>
            </a:r>
            <a:r>
              <a:rPr lang="it-IT" sz="2000" dirty="0" err="1">
                <a:solidFill>
                  <a:srgbClr val="AD2D29"/>
                </a:solidFill>
              </a:rPr>
              <a:t>ammancat</a:t>
            </a:r>
            <a:r>
              <a:rPr lang="it-IT" sz="2000" dirty="0">
                <a:solidFill>
                  <a:srgbClr val="AD2D29"/>
                </a:solidFill>
              </a:rPr>
              <a:t> </a:t>
            </a:r>
            <a:r>
              <a:rPr lang="it-IT" sz="2000" dirty="0" err="1">
                <a:solidFill>
                  <a:srgbClr val="AD2D29"/>
                </a:solidFill>
              </a:rPr>
              <a:t>àteras</a:t>
            </a:r>
            <a:r>
              <a:rPr lang="it-IT" sz="2000" dirty="0">
                <a:solidFill>
                  <a:srgbClr val="AD2D29"/>
                </a:solidFill>
              </a:rPr>
              <a:t> </a:t>
            </a:r>
            <a:r>
              <a:rPr lang="it-IT" sz="2000" dirty="0" err="1">
                <a:solidFill>
                  <a:srgbClr val="AD2D29"/>
                </a:solidFill>
              </a:rPr>
              <a:t>formas</a:t>
            </a:r>
            <a:r>
              <a:rPr lang="it-IT" sz="2000" dirty="0">
                <a:solidFill>
                  <a:srgbClr val="AD2D29"/>
                </a:solidFill>
              </a:rPr>
              <a:t> de </a:t>
            </a:r>
            <a:r>
              <a:rPr lang="it-IT" sz="2000" dirty="0" err="1">
                <a:solidFill>
                  <a:srgbClr val="AD2D29"/>
                </a:solidFill>
              </a:rPr>
              <a:t>landscape</a:t>
            </a:r>
            <a:r>
              <a:rPr lang="it-IT" sz="2000" dirty="0">
                <a:solidFill>
                  <a:srgbClr val="AD2D29"/>
                </a:solidFill>
              </a:rPr>
              <a:t> </a:t>
            </a:r>
            <a:r>
              <a:rPr lang="it-IT" sz="2000" dirty="0" err="1">
                <a:solidFill>
                  <a:srgbClr val="AD2D29"/>
                </a:solidFill>
              </a:rPr>
              <a:t>spratas</a:t>
            </a:r>
            <a:r>
              <a:rPr lang="it-IT" sz="2000" dirty="0">
                <a:solidFill>
                  <a:srgbClr val="AD2D29"/>
                </a:solidFill>
              </a:rPr>
              <a:t> me </a:t>
            </a:r>
            <a:r>
              <a:rPr lang="it-IT" sz="2000" dirty="0" err="1">
                <a:solidFill>
                  <a:srgbClr val="AD2D29"/>
                </a:solidFill>
              </a:rPr>
              <a:t>is</a:t>
            </a:r>
            <a:r>
              <a:rPr lang="it-IT" sz="2000" dirty="0">
                <a:solidFill>
                  <a:srgbClr val="AD2D29"/>
                </a:solidFill>
              </a:rPr>
              <a:t> </a:t>
            </a:r>
            <a:r>
              <a:rPr lang="it-IT" sz="2000" dirty="0" err="1">
                <a:solidFill>
                  <a:srgbClr val="AD2D29"/>
                </a:solidFill>
              </a:rPr>
              <a:t>logus</a:t>
            </a:r>
            <a:r>
              <a:rPr lang="it-IT" sz="2000" dirty="0">
                <a:solidFill>
                  <a:srgbClr val="AD2D29"/>
                </a:solidFill>
              </a:rPr>
              <a:t> </a:t>
            </a:r>
            <a:r>
              <a:rPr lang="it-IT" sz="2000" dirty="0" err="1">
                <a:solidFill>
                  <a:srgbClr val="AD2D29"/>
                </a:solidFill>
              </a:rPr>
              <a:t>nostus</a:t>
            </a:r>
            <a:r>
              <a:rPr lang="it-IT" sz="2000" dirty="0">
                <a:solidFill>
                  <a:srgbClr val="AD2D29"/>
                </a:solidFill>
              </a:rPr>
              <a:t> comenti </a:t>
            </a:r>
            <a:r>
              <a:rPr lang="it-IT" sz="2000" dirty="0" err="1">
                <a:solidFill>
                  <a:srgbClr val="AD2D29"/>
                </a:solidFill>
              </a:rPr>
              <a:t>acuntessit</a:t>
            </a:r>
            <a:r>
              <a:rPr lang="it-IT" sz="2000" dirty="0">
                <a:solidFill>
                  <a:srgbClr val="AD2D29"/>
                </a:solidFill>
              </a:rPr>
              <a:t> in </a:t>
            </a:r>
            <a:r>
              <a:rPr lang="it-IT" sz="2000" dirty="0" err="1">
                <a:solidFill>
                  <a:srgbClr val="AD2D29"/>
                </a:solidFill>
              </a:rPr>
              <a:t>àteras</a:t>
            </a:r>
            <a:r>
              <a:rPr lang="it-IT" sz="2000" dirty="0">
                <a:solidFill>
                  <a:srgbClr val="AD2D29"/>
                </a:solidFill>
              </a:rPr>
              <a:t> </a:t>
            </a:r>
            <a:r>
              <a:rPr lang="it-IT" sz="2000" dirty="0" err="1">
                <a:solidFill>
                  <a:srgbClr val="AD2D29"/>
                </a:solidFill>
              </a:rPr>
              <a:t>minorias</a:t>
            </a:r>
            <a:r>
              <a:rPr lang="it-IT" sz="2000" dirty="0">
                <a:solidFill>
                  <a:srgbClr val="AD2D29"/>
                </a:solidFill>
              </a:rPr>
              <a:t> </a:t>
            </a:r>
            <a:r>
              <a:rPr lang="it-IT" sz="2000" dirty="0" err="1">
                <a:solidFill>
                  <a:srgbClr val="AD2D29"/>
                </a:solidFill>
              </a:rPr>
              <a:t>linguìsticas</a:t>
            </a:r>
            <a:r>
              <a:rPr lang="it-IT" sz="2000" dirty="0">
                <a:solidFill>
                  <a:srgbClr val="AD2D29"/>
                </a:solidFill>
              </a:rPr>
              <a:t>. </a:t>
            </a:r>
            <a:r>
              <a:rPr lang="it-IT" sz="2000" dirty="0" err="1">
                <a:solidFill>
                  <a:srgbClr val="AD2D29"/>
                </a:solidFill>
              </a:rPr>
              <a:t>Perou</a:t>
            </a:r>
            <a:r>
              <a:rPr lang="it-IT" sz="2000" dirty="0">
                <a:solidFill>
                  <a:srgbClr val="AD2D29"/>
                </a:solidFill>
              </a:rPr>
              <a:t> si </a:t>
            </a:r>
            <a:r>
              <a:rPr lang="it-IT" sz="2000" dirty="0" err="1">
                <a:solidFill>
                  <a:srgbClr val="AD2D29"/>
                </a:solidFill>
              </a:rPr>
              <a:t>donniunu</a:t>
            </a:r>
            <a:r>
              <a:rPr lang="it-IT" sz="2000" dirty="0">
                <a:solidFill>
                  <a:srgbClr val="AD2D29"/>
                </a:solidFill>
              </a:rPr>
              <a:t> de </a:t>
            </a:r>
            <a:r>
              <a:rPr lang="it-IT" sz="2000" dirty="0" err="1">
                <a:solidFill>
                  <a:srgbClr val="AD2D29"/>
                </a:solidFill>
              </a:rPr>
              <a:t>nosu</a:t>
            </a:r>
            <a:r>
              <a:rPr lang="it-IT" sz="2000" dirty="0">
                <a:solidFill>
                  <a:srgbClr val="AD2D29"/>
                </a:solidFill>
              </a:rPr>
              <a:t> a su sardu </a:t>
            </a:r>
            <a:r>
              <a:rPr lang="it-IT" sz="2000" dirty="0" err="1">
                <a:solidFill>
                  <a:srgbClr val="AD2D29"/>
                </a:solidFill>
              </a:rPr>
              <a:t>ddu</a:t>
            </a:r>
            <a:r>
              <a:rPr lang="it-IT" sz="2000" dirty="0">
                <a:solidFill>
                  <a:srgbClr val="AD2D29"/>
                </a:solidFill>
              </a:rPr>
              <a:t> </a:t>
            </a:r>
            <a:r>
              <a:rPr lang="it-IT" sz="2000" dirty="0" err="1">
                <a:solidFill>
                  <a:srgbClr val="AD2D29"/>
                </a:solidFill>
              </a:rPr>
              <a:t>fait</a:t>
            </a:r>
            <a:r>
              <a:rPr lang="it-IT" sz="2000" dirty="0">
                <a:solidFill>
                  <a:srgbClr val="AD2D29"/>
                </a:solidFill>
              </a:rPr>
              <a:t> imbucai in su </a:t>
            </a:r>
            <a:r>
              <a:rPr lang="it-IT" sz="2000" dirty="0" err="1">
                <a:solidFill>
                  <a:srgbClr val="AD2D29"/>
                </a:solidFill>
              </a:rPr>
              <a:t>mundu</a:t>
            </a:r>
            <a:r>
              <a:rPr lang="it-IT" sz="2000" dirty="0">
                <a:solidFill>
                  <a:srgbClr val="AD2D29"/>
                </a:solidFill>
              </a:rPr>
              <a:t> </a:t>
            </a:r>
            <a:r>
              <a:rPr lang="it-IT" sz="2000" dirty="0" err="1">
                <a:solidFill>
                  <a:srgbClr val="AD2D29"/>
                </a:solidFill>
              </a:rPr>
              <a:t>piticu</a:t>
            </a:r>
            <a:r>
              <a:rPr lang="it-IT" sz="2000" dirty="0">
                <a:solidFill>
                  <a:srgbClr val="AD2D29"/>
                </a:solidFill>
              </a:rPr>
              <a:t> cosa sua, una spera </a:t>
            </a:r>
            <a:r>
              <a:rPr lang="it-IT" sz="2000" dirty="0" err="1">
                <a:solidFill>
                  <a:srgbClr val="AD2D29"/>
                </a:solidFill>
              </a:rPr>
              <a:t>dda</a:t>
            </a:r>
            <a:r>
              <a:rPr lang="it-IT" sz="2000" dirty="0">
                <a:solidFill>
                  <a:srgbClr val="AD2D29"/>
                </a:solidFill>
              </a:rPr>
              <a:t> </a:t>
            </a:r>
            <a:r>
              <a:rPr lang="it-IT" sz="2000" dirty="0" err="1">
                <a:solidFill>
                  <a:srgbClr val="AD2D29"/>
                </a:solidFill>
              </a:rPr>
              <a:t>teneus</a:t>
            </a:r>
            <a:r>
              <a:rPr lang="it-IT" sz="2000" dirty="0">
                <a:solidFill>
                  <a:srgbClr val="AD2D29"/>
                </a:solidFill>
              </a:rPr>
              <a:t> ancora… </a:t>
            </a:r>
            <a:r>
              <a:rPr lang="it-IT" sz="2000" dirty="0" err="1">
                <a:solidFill>
                  <a:srgbClr val="AD2D29"/>
                </a:solidFill>
              </a:rPr>
              <a:t>asumancu</a:t>
            </a:r>
            <a:r>
              <a:rPr lang="it-IT" sz="2000" dirty="0">
                <a:solidFill>
                  <a:srgbClr val="AD2D29"/>
                </a:solidFill>
              </a:rPr>
              <a:t> </a:t>
            </a:r>
            <a:r>
              <a:rPr lang="it-IT" sz="2000" dirty="0" err="1">
                <a:solidFill>
                  <a:srgbClr val="AD2D29"/>
                </a:solidFill>
              </a:rPr>
              <a:t>creu</a:t>
            </a:r>
            <a:r>
              <a:rPr lang="it-IT" sz="2000" dirty="0">
                <a:solidFill>
                  <a:srgbClr val="AD2D29"/>
                </a:solidFill>
              </a:rPr>
              <a:t>.</a:t>
            </a:r>
          </a:p>
          <a:p>
            <a:pPr algn="l">
              <a:lnSpc>
                <a:spcPct val="100000"/>
              </a:lnSpc>
            </a:pPr>
            <a:endParaRPr lang="en-US" sz="2000" dirty="0">
              <a:solidFill>
                <a:srgbClr val="AD2D29"/>
              </a:solidFill>
            </a:endParaRPr>
          </a:p>
          <a:p>
            <a:pPr algn="l">
              <a:lnSpc>
                <a:spcPct val="100000"/>
              </a:lnSpc>
            </a:pPr>
            <a:r>
              <a:rPr lang="en-US" sz="2000" dirty="0">
                <a:solidFill>
                  <a:schemeClr val="accent1">
                    <a:lumMod val="50000"/>
                  </a:schemeClr>
                </a:solidFill>
              </a:rPr>
              <a:t>Why did I choose to show you these specific results? Because it's important to acknowledge that the path for the Sardinian language is still a long one. People, whether </a:t>
            </a:r>
            <a:r>
              <a:rPr lang="en-US" sz="2000" dirty="0" err="1">
                <a:solidFill>
                  <a:schemeClr val="accent1">
                    <a:lumMod val="50000"/>
                  </a:schemeClr>
                </a:solidFill>
              </a:rPr>
              <a:t>L1</a:t>
            </a:r>
            <a:r>
              <a:rPr lang="en-US" sz="2000" dirty="0">
                <a:solidFill>
                  <a:schemeClr val="accent1">
                    <a:lumMod val="50000"/>
                  </a:schemeClr>
                </a:solidFill>
              </a:rPr>
              <a:t> or </a:t>
            </a:r>
            <a:r>
              <a:rPr lang="en-US" sz="2000" dirty="0" err="1">
                <a:solidFill>
                  <a:schemeClr val="accent1">
                    <a:lumMod val="50000"/>
                  </a:schemeClr>
                </a:solidFill>
              </a:rPr>
              <a:t>L2</a:t>
            </a:r>
            <a:r>
              <a:rPr lang="en-US" sz="2000" dirty="0">
                <a:solidFill>
                  <a:schemeClr val="accent1">
                    <a:lumMod val="50000"/>
                  </a:schemeClr>
                </a:solidFill>
              </a:rPr>
              <a:t> speakers, struggle not so much with understanding the need to write Sardinian to help preserve it, but with accepting the written form of a language they've always known as spoken. These projects can help emphasize its importance, but they alone are not enough without education and teaching in schools. And especially if there are no other linguistic landscapes throughout our communities, as seen with other minority languages. However, if each of us introduces Sardinian into our own microcosm, there is still hope… at least, I believe so</a:t>
            </a:r>
          </a:p>
        </p:txBody>
      </p:sp>
    </p:spTree>
    <p:extLst>
      <p:ext uri="{BB962C8B-B14F-4D97-AF65-F5344CB8AC3E}">
        <p14:creationId xmlns:p14="http://schemas.microsoft.com/office/powerpoint/2010/main" val="3495092295"/>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D9726743-8F56-45BA-8D19-F526893321B2}"/>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6262F4AA-7FB1-FB31-4861-5B6943A0C5F8}"/>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7D601C89-DCF7-C1D7-3899-7B6665FF8C1C}"/>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sp>
        <p:nvSpPr>
          <p:cNvPr id="96" name="TextBox 5">
            <a:extLst>
              <a:ext uri="{FF2B5EF4-FFF2-40B4-BE49-F238E27FC236}">
                <a16:creationId xmlns:a16="http://schemas.microsoft.com/office/drawing/2014/main" id="{01B91824-C405-A029-CEA1-483E9E24134C}"/>
              </a:ext>
            </a:extLst>
          </p:cNvPr>
          <p:cNvSpPr txBox="1"/>
          <p:nvPr/>
        </p:nvSpPr>
        <p:spPr>
          <a:xfrm>
            <a:off x="252257" y="2812540"/>
            <a:ext cx="10268150" cy="39797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endParaRPr lang="it-IT" sz="4000" dirty="0">
              <a:solidFill>
                <a:srgbClr val="AD2D29"/>
              </a:solidFill>
            </a:endParaRPr>
          </a:p>
          <a:p>
            <a:r>
              <a:rPr lang="it-IT" sz="4000" dirty="0" err="1">
                <a:solidFill>
                  <a:srgbClr val="AD2D29"/>
                </a:solidFill>
              </a:rPr>
              <a:t>Gràtzias</a:t>
            </a:r>
            <a:r>
              <a:rPr lang="it-IT" sz="4000" dirty="0">
                <a:solidFill>
                  <a:srgbClr val="AD2D29"/>
                </a:solidFill>
              </a:rPr>
              <a:t> meda </a:t>
            </a:r>
            <a:r>
              <a:rPr lang="it-IT" sz="4000" dirty="0" err="1">
                <a:solidFill>
                  <a:srgbClr val="AD2D29"/>
                </a:solidFill>
              </a:rPr>
              <a:t>po</a:t>
            </a:r>
            <a:r>
              <a:rPr lang="it-IT" sz="4000" dirty="0">
                <a:solidFill>
                  <a:srgbClr val="AD2D29"/>
                </a:solidFill>
              </a:rPr>
              <a:t> m’ai </a:t>
            </a:r>
            <a:r>
              <a:rPr lang="it-IT" sz="4000" dirty="0" err="1">
                <a:solidFill>
                  <a:srgbClr val="AD2D29"/>
                </a:solidFill>
              </a:rPr>
              <a:t>ascurtau</a:t>
            </a:r>
            <a:endParaRPr lang="it-IT" sz="4000" dirty="0">
              <a:solidFill>
                <a:srgbClr val="AD2D29"/>
              </a:solidFill>
            </a:endParaRPr>
          </a:p>
          <a:p>
            <a:r>
              <a:rPr lang="en-US" sz="4000" dirty="0">
                <a:solidFill>
                  <a:schemeClr val="accent1">
                    <a:lumMod val="50000"/>
                  </a:schemeClr>
                </a:solidFill>
              </a:rPr>
              <a:t>Thank you for listening to me</a:t>
            </a:r>
          </a:p>
          <a:p>
            <a:endParaRPr lang="it-IT" sz="2400" dirty="0">
              <a:solidFill>
                <a:srgbClr val="AD2D29"/>
              </a:solidFill>
            </a:endParaRPr>
          </a:p>
          <a:p>
            <a:r>
              <a:rPr lang="it-IT" sz="2400" dirty="0">
                <a:solidFill>
                  <a:srgbClr val="AD2D29"/>
                </a:solidFill>
              </a:rPr>
              <a:t>Manuela Ennas – Coru Sardu</a:t>
            </a:r>
            <a:endParaRPr lang="en-US" sz="2400" dirty="0">
              <a:solidFill>
                <a:srgbClr val="AD2D29"/>
              </a:solidFill>
            </a:endParaRPr>
          </a:p>
        </p:txBody>
      </p:sp>
      <p:pic>
        <p:nvPicPr>
          <p:cNvPr id="108" name="Coru sardu logo.jpg" descr="Coru sardu logo.jpg">
            <a:extLst>
              <a:ext uri="{FF2B5EF4-FFF2-40B4-BE49-F238E27FC236}">
                <a16:creationId xmlns:a16="http://schemas.microsoft.com/office/drawing/2014/main" id="{3E08BF36-FB86-AAD7-5C2B-93BB644F1AC6}"/>
              </a:ext>
            </a:extLst>
          </p:cNvPr>
          <p:cNvPicPr>
            <a:picLocks noChangeAspect="1"/>
          </p:cNvPicPr>
          <p:nvPr/>
        </p:nvPicPr>
        <p:blipFill>
          <a:blip r:embed="rId3"/>
          <a:stretch>
            <a:fillRect/>
          </a:stretch>
        </p:blipFill>
        <p:spPr>
          <a:xfrm>
            <a:off x="4975839" y="441757"/>
            <a:ext cx="884156" cy="1249645"/>
          </a:xfrm>
          <a:prstGeom prst="rect">
            <a:avLst/>
          </a:prstGeom>
          <a:ln w="12700">
            <a:miter lim="400000"/>
          </a:ln>
        </p:spPr>
      </p:pic>
      <p:pic>
        <p:nvPicPr>
          <p:cNvPr id="109" name="logo regione.png" descr="logo regione.png">
            <a:extLst>
              <a:ext uri="{FF2B5EF4-FFF2-40B4-BE49-F238E27FC236}">
                <a16:creationId xmlns:a16="http://schemas.microsoft.com/office/drawing/2014/main" id="{66B1EBC1-0ADC-B185-E9C3-9C59A2DA07C9}"/>
              </a:ext>
            </a:extLst>
          </p:cNvPr>
          <p:cNvPicPr>
            <a:picLocks noChangeAspect="1"/>
          </p:cNvPicPr>
          <p:nvPr/>
        </p:nvPicPr>
        <p:blipFill>
          <a:blip r:embed="rId4"/>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8D1474FD-417C-A601-4970-5DF614E09FAF}"/>
              </a:ext>
            </a:extLst>
          </p:cNvPr>
          <p:cNvPicPr>
            <a:picLocks noChangeAspect="1"/>
          </p:cNvPicPr>
          <p:nvPr/>
        </p:nvPicPr>
        <p:blipFill>
          <a:blip r:embed="rId5"/>
          <a:stretch>
            <a:fillRect/>
          </a:stretch>
        </p:blipFill>
        <p:spPr>
          <a:xfrm>
            <a:off x="2059682" y="818741"/>
            <a:ext cx="1767150" cy="401915"/>
          </a:xfrm>
          <a:prstGeom prst="rect">
            <a:avLst/>
          </a:prstGeom>
          <a:ln w="12700">
            <a:miter lim="400000"/>
          </a:ln>
        </p:spPr>
      </p:pic>
    </p:spTree>
    <p:extLst>
      <p:ext uri="{BB962C8B-B14F-4D97-AF65-F5344CB8AC3E}">
        <p14:creationId xmlns:p14="http://schemas.microsoft.com/office/powerpoint/2010/main" val="28942920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DB7C7ED4-FCC3-79C0-6011-385A1B7B735E}"/>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0DBBBD80-A9BA-E975-0CCF-8B45FCFDF66B}"/>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67DDEE03-FFAB-9182-EB1E-4C2B8DA0E9B7}"/>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sp>
        <p:nvSpPr>
          <p:cNvPr id="96" name="TextBox 5">
            <a:extLst>
              <a:ext uri="{FF2B5EF4-FFF2-40B4-BE49-F238E27FC236}">
                <a16:creationId xmlns:a16="http://schemas.microsoft.com/office/drawing/2014/main" id="{CFF2862D-44EF-A8B4-7DDC-8FDC4EABCE17}"/>
              </a:ext>
            </a:extLst>
          </p:cNvPr>
          <p:cNvSpPr txBox="1"/>
          <p:nvPr/>
        </p:nvSpPr>
        <p:spPr>
          <a:xfrm>
            <a:off x="252257" y="1758143"/>
            <a:ext cx="10268150" cy="23924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r>
              <a:rPr lang="it-IT" sz="4000" dirty="0">
                <a:solidFill>
                  <a:srgbClr val="AD2D29"/>
                </a:solidFill>
              </a:rPr>
              <a:t>Comenti est </a:t>
            </a:r>
            <a:r>
              <a:rPr lang="it-IT" sz="4000" dirty="0" err="1">
                <a:solidFill>
                  <a:srgbClr val="AD2D29"/>
                </a:solidFill>
              </a:rPr>
              <a:t>nàsciu</a:t>
            </a:r>
            <a:r>
              <a:rPr lang="it-IT" sz="4000" dirty="0">
                <a:solidFill>
                  <a:srgbClr val="AD2D29"/>
                </a:solidFill>
              </a:rPr>
              <a:t> su </a:t>
            </a:r>
            <a:r>
              <a:rPr lang="it-IT" sz="4000" dirty="0" err="1">
                <a:solidFill>
                  <a:srgbClr val="AD2D29"/>
                </a:solidFill>
              </a:rPr>
              <a:t>progetu</a:t>
            </a:r>
            <a:r>
              <a:rPr lang="it-IT" sz="4000" dirty="0">
                <a:solidFill>
                  <a:srgbClr val="AD2D29"/>
                </a:solidFill>
              </a:rPr>
              <a:t>?</a:t>
            </a:r>
          </a:p>
          <a:p>
            <a:r>
              <a:rPr lang="en-US" sz="4000" dirty="0">
                <a:solidFill>
                  <a:schemeClr val="accent1">
                    <a:lumMod val="50000"/>
                  </a:schemeClr>
                </a:solidFill>
              </a:rPr>
              <a:t>How did the project start?</a:t>
            </a:r>
            <a:endParaRPr lang="it-IT" sz="4000" dirty="0">
              <a:solidFill>
                <a:schemeClr val="accent1">
                  <a:lumMod val="50000"/>
                </a:schemeClr>
              </a:solidFill>
            </a:endParaRPr>
          </a:p>
          <a:p>
            <a:endParaRPr lang="it-IT" sz="4000" dirty="0">
              <a:solidFill>
                <a:schemeClr val="accent1">
                  <a:lumMod val="50000"/>
                </a:schemeClr>
              </a:solidFill>
            </a:endParaRPr>
          </a:p>
        </p:txBody>
      </p:sp>
      <p:pic>
        <p:nvPicPr>
          <p:cNvPr id="108" name="Coru sardu logo.jpg" descr="Coru sardu logo.jpg">
            <a:extLst>
              <a:ext uri="{FF2B5EF4-FFF2-40B4-BE49-F238E27FC236}">
                <a16:creationId xmlns:a16="http://schemas.microsoft.com/office/drawing/2014/main" id="{D9F72305-7B50-D8D4-A002-19E774DB4AE4}"/>
              </a:ext>
            </a:extLst>
          </p:cNvPr>
          <p:cNvPicPr>
            <a:picLocks noChangeAspect="1"/>
          </p:cNvPicPr>
          <p:nvPr/>
        </p:nvPicPr>
        <p:blipFill>
          <a:blip r:embed="rId3"/>
          <a:stretch>
            <a:fillRect/>
          </a:stretch>
        </p:blipFill>
        <p:spPr>
          <a:xfrm>
            <a:off x="4975839" y="441757"/>
            <a:ext cx="884156" cy="1249645"/>
          </a:xfrm>
          <a:prstGeom prst="rect">
            <a:avLst/>
          </a:prstGeom>
          <a:ln w="12700">
            <a:miter lim="400000"/>
          </a:ln>
        </p:spPr>
      </p:pic>
      <p:pic>
        <p:nvPicPr>
          <p:cNvPr id="109" name="logo regione.png" descr="logo regione.png">
            <a:extLst>
              <a:ext uri="{FF2B5EF4-FFF2-40B4-BE49-F238E27FC236}">
                <a16:creationId xmlns:a16="http://schemas.microsoft.com/office/drawing/2014/main" id="{63266DA4-6089-1FA0-8AC6-5B3545330CB1}"/>
              </a:ext>
            </a:extLst>
          </p:cNvPr>
          <p:cNvPicPr>
            <a:picLocks noChangeAspect="1"/>
          </p:cNvPicPr>
          <p:nvPr/>
        </p:nvPicPr>
        <p:blipFill>
          <a:blip r:embed="rId4"/>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724DD3E3-7ADA-AF0E-7ADB-0A6B10648233}"/>
              </a:ext>
            </a:extLst>
          </p:cNvPr>
          <p:cNvPicPr>
            <a:picLocks noChangeAspect="1"/>
          </p:cNvPicPr>
          <p:nvPr/>
        </p:nvPicPr>
        <p:blipFill>
          <a:blip r:embed="rId5"/>
          <a:stretch>
            <a:fillRect/>
          </a:stretch>
        </p:blipFill>
        <p:spPr>
          <a:xfrm>
            <a:off x="2059682" y="818741"/>
            <a:ext cx="1767150" cy="401915"/>
          </a:xfrm>
          <a:prstGeom prst="rect">
            <a:avLst/>
          </a:prstGeom>
          <a:ln w="12700">
            <a:miter lim="400000"/>
          </a:ln>
        </p:spPr>
      </p:pic>
      <p:sp>
        <p:nvSpPr>
          <p:cNvPr id="3" name="TextBox 5">
            <a:extLst>
              <a:ext uri="{FF2B5EF4-FFF2-40B4-BE49-F238E27FC236}">
                <a16:creationId xmlns:a16="http://schemas.microsoft.com/office/drawing/2014/main" id="{EFA0073B-8E4F-3765-9F39-CB6D2FA3FAAD}"/>
              </a:ext>
            </a:extLst>
          </p:cNvPr>
          <p:cNvSpPr txBox="1"/>
          <p:nvPr/>
        </p:nvSpPr>
        <p:spPr>
          <a:xfrm>
            <a:off x="513815" y="3393884"/>
            <a:ext cx="9626138" cy="30777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pPr>
              <a:lnSpc>
                <a:spcPct val="100000"/>
              </a:lnSpc>
            </a:pPr>
            <a:endParaRPr lang="it-IT" sz="2000" dirty="0">
              <a:solidFill>
                <a:srgbClr val="AD2D29"/>
              </a:solidFill>
            </a:endParaRPr>
          </a:p>
          <a:p>
            <a:pPr algn="l">
              <a:lnSpc>
                <a:spcPct val="100000"/>
              </a:lnSpc>
            </a:pPr>
            <a:r>
              <a:rPr lang="it-IT" sz="2000" dirty="0">
                <a:solidFill>
                  <a:srgbClr val="AD2D29"/>
                </a:solidFill>
              </a:rPr>
              <a:t>Est </a:t>
            </a:r>
            <a:r>
              <a:rPr lang="it-IT" sz="2000" dirty="0" err="1">
                <a:solidFill>
                  <a:srgbClr val="AD2D29"/>
                </a:solidFill>
              </a:rPr>
              <a:t>nàsciu</a:t>
            </a:r>
            <a:r>
              <a:rPr lang="it-IT" sz="2000" dirty="0">
                <a:solidFill>
                  <a:srgbClr val="AD2D29"/>
                </a:solidFill>
              </a:rPr>
              <a:t> in su </a:t>
            </a:r>
            <a:r>
              <a:rPr lang="it-IT" sz="2000" dirty="0" err="1">
                <a:solidFill>
                  <a:srgbClr val="AD2D29"/>
                </a:solidFill>
              </a:rPr>
              <a:t>repartu</a:t>
            </a:r>
            <a:r>
              <a:rPr lang="it-IT" sz="2000" dirty="0">
                <a:solidFill>
                  <a:srgbClr val="AD2D29"/>
                </a:solidFill>
              </a:rPr>
              <a:t> de Cardiologia de s’</a:t>
            </a:r>
            <a:r>
              <a:rPr lang="it-IT" sz="2000" dirty="0" err="1">
                <a:solidFill>
                  <a:srgbClr val="AD2D29"/>
                </a:solidFill>
              </a:rPr>
              <a:t>ispidali</a:t>
            </a:r>
            <a:r>
              <a:rPr lang="it-IT" sz="2000" dirty="0">
                <a:solidFill>
                  <a:srgbClr val="AD2D29"/>
                </a:solidFill>
              </a:rPr>
              <a:t> </a:t>
            </a:r>
            <a:r>
              <a:rPr lang="it-IT" sz="2000" dirty="0" err="1">
                <a:solidFill>
                  <a:srgbClr val="AD2D29"/>
                </a:solidFill>
              </a:rPr>
              <a:t>Nosta</a:t>
            </a:r>
            <a:r>
              <a:rPr lang="it-IT" sz="2000" dirty="0">
                <a:solidFill>
                  <a:srgbClr val="AD2D29"/>
                </a:solidFill>
              </a:rPr>
              <a:t> </a:t>
            </a:r>
            <a:r>
              <a:rPr lang="it-IT" sz="2000" dirty="0" err="1">
                <a:solidFill>
                  <a:srgbClr val="AD2D29"/>
                </a:solidFill>
              </a:rPr>
              <a:t>Sennora</a:t>
            </a:r>
            <a:r>
              <a:rPr lang="it-IT" sz="2000" dirty="0">
                <a:solidFill>
                  <a:srgbClr val="AD2D29"/>
                </a:solidFill>
              </a:rPr>
              <a:t> de </a:t>
            </a:r>
            <a:r>
              <a:rPr lang="it-IT" sz="2000" dirty="0" err="1">
                <a:solidFill>
                  <a:srgbClr val="AD2D29"/>
                </a:solidFill>
              </a:rPr>
              <a:t>Bonària</a:t>
            </a:r>
            <a:r>
              <a:rPr lang="it-IT" sz="2000" dirty="0">
                <a:solidFill>
                  <a:srgbClr val="AD2D29"/>
                </a:solidFill>
              </a:rPr>
              <a:t> de Santu ‘</a:t>
            </a:r>
            <a:r>
              <a:rPr lang="it-IT" sz="2000" dirty="0" err="1">
                <a:solidFill>
                  <a:srgbClr val="AD2D29"/>
                </a:solidFill>
              </a:rPr>
              <a:t>Èngiu</a:t>
            </a:r>
            <a:r>
              <a:rPr lang="it-IT" sz="2000" dirty="0">
                <a:solidFill>
                  <a:srgbClr val="AD2D29"/>
                </a:solidFill>
              </a:rPr>
              <a:t>, </a:t>
            </a:r>
            <a:r>
              <a:rPr lang="it-IT" sz="2000" dirty="0" err="1">
                <a:solidFill>
                  <a:srgbClr val="AD2D29"/>
                </a:solidFill>
              </a:rPr>
              <a:t>ghiau</a:t>
            </a:r>
            <a:r>
              <a:rPr lang="it-IT" sz="2000" dirty="0">
                <a:solidFill>
                  <a:srgbClr val="AD2D29"/>
                </a:solidFill>
              </a:rPr>
              <a:t> de su </a:t>
            </a:r>
            <a:r>
              <a:rPr lang="it-IT" sz="2000" dirty="0" err="1">
                <a:solidFill>
                  <a:srgbClr val="AD2D29"/>
                </a:solidFill>
              </a:rPr>
              <a:t>primàriu</a:t>
            </a:r>
            <a:r>
              <a:rPr lang="it-IT" sz="2000" dirty="0">
                <a:solidFill>
                  <a:srgbClr val="AD2D29"/>
                </a:solidFill>
              </a:rPr>
              <a:t> Gianfranco Delogu, </a:t>
            </a:r>
            <a:r>
              <a:rPr lang="it-IT" sz="2000" dirty="0" err="1">
                <a:solidFill>
                  <a:srgbClr val="AD2D29"/>
                </a:solidFill>
              </a:rPr>
              <a:t>cun</a:t>
            </a:r>
            <a:r>
              <a:rPr lang="it-IT" sz="2000" dirty="0">
                <a:solidFill>
                  <a:srgbClr val="AD2D29"/>
                </a:solidFill>
              </a:rPr>
              <a:t> s’idea </a:t>
            </a:r>
            <a:r>
              <a:rPr lang="it-IT" sz="2000" dirty="0" err="1">
                <a:solidFill>
                  <a:srgbClr val="AD2D29"/>
                </a:solidFill>
              </a:rPr>
              <a:t>primàrgia</a:t>
            </a:r>
            <a:r>
              <a:rPr lang="it-IT" sz="2000" dirty="0">
                <a:solidFill>
                  <a:srgbClr val="AD2D29"/>
                </a:solidFill>
              </a:rPr>
              <a:t> </a:t>
            </a:r>
          </a:p>
          <a:p>
            <a:pPr algn="l">
              <a:lnSpc>
                <a:spcPct val="100000"/>
              </a:lnSpc>
            </a:pPr>
            <a:r>
              <a:rPr lang="it-IT" sz="2000" dirty="0">
                <a:solidFill>
                  <a:srgbClr val="AD2D29"/>
                </a:solidFill>
              </a:rPr>
              <a:t>de </a:t>
            </a:r>
            <a:r>
              <a:rPr lang="it-IT" sz="2000" dirty="0" err="1">
                <a:solidFill>
                  <a:srgbClr val="AD2D29"/>
                </a:solidFill>
              </a:rPr>
              <a:t>acuntentai</a:t>
            </a:r>
            <a:r>
              <a:rPr lang="it-IT" sz="2000" dirty="0">
                <a:solidFill>
                  <a:srgbClr val="AD2D29"/>
                </a:solidFill>
              </a:rPr>
              <a:t> </a:t>
            </a:r>
            <a:r>
              <a:rPr lang="it-IT" sz="2000" dirty="0" err="1">
                <a:solidFill>
                  <a:srgbClr val="AD2D29"/>
                </a:solidFill>
              </a:rPr>
              <a:t>is</a:t>
            </a:r>
            <a:r>
              <a:rPr lang="it-IT" sz="2000" dirty="0">
                <a:solidFill>
                  <a:srgbClr val="AD2D29"/>
                </a:solidFill>
              </a:rPr>
              <a:t> </a:t>
            </a:r>
            <a:r>
              <a:rPr lang="it-IT" sz="2000" dirty="0" err="1">
                <a:solidFill>
                  <a:srgbClr val="AD2D29"/>
                </a:solidFill>
              </a:rPr>
              <a:t>abbisòngius</a:t>
            </a:r>
            <a:r>
              <a:rPr lang="it-IT" sz="2000" dirty="0">
                <a:solidFill>
                  <a:srgbClr val="AD2D29"/>
                </a:solidFill>
              </a:rPr>
              <a:t> de </a:t>
            </a:r>
            <a:r>
              <a:rPr lang="it-IT" sz="2000" dirty="0" err="1">
                <a:solidFill>
                  <a:srgbClr val="AD2D29"/>
                </a:solidFill>
              </a:rPr>
              <a:t>is</a:t>
            </a:r>
            <a:r>
              <a:rPr lang="it-IT" sz="2000" dirty="0">
                <a:solidFill>
                  <a:srgbClr val="AD2D29"/>
                </a:solidFill>
              </a:rPr>
              <a:t> </a:t>
            </a:r>
            <a:r>
              <a:rPr lang="it-IT" sz="2000" dirty="0" err="1">
                <a:solidFill>
                  <a:srgbClr val="AD2D29"/>
                </a:solidFill>
              </a:rPr>
              <a:t>malàdius</a:t>
            </a:r>
            <a:r>
              <a:rPr lang="it-IT" sz="2000" dirty="0">
                <a:solidFill>
                  <a:srgbClr val="AD2D29"/>
                </a:solidFill>
              </a:rPr>
              <a:t> chi </a:t>
            </a:r>
            <a:r>
              <a:rPr lang="it-IT" sz="2000" dirty="0" err="1">
                <a:solidFill>
                  <a:srgbClr val="AD2D29"/>
                </a:solidFill>
              </a:rPr>
              <a:t>lompint</a:t>
            </a:r>
            <a:r>
              <a:rPr lang="it-IT" sz="2000" dirty="0">
                <a:solidFill>
                  <a:srgbClr val="AD2D29"/>
                </a:solidFill>
              </a:rPr>
              <a:t> de totu </a:t>
            </a:r>
            <a:r>
              <a:rPr lang="it-IT" sz="2000" dirty="0" err="1">
                <a:solidFill>
                  <a:srgbClr val="AD2D29"/>
                </a:solidFill>
              </a:rPr>
              <a:t>is</a:t>
            </a:r>
            <a:r>
              <a:rPr lang="it-IT" sz="2000" dirty="0">
                <a:solidFill>
                  <a:srgbClr val="AD2D29"/>
                </a:solidFill>
              </a:rPr>
              <a:t> </a:t>
            </a:r>
            <a:r>
              <a:rPr lang="it-IT" sz="2000" dirty="0" err="1">
                <a:solidFill>
                  <a:srgbClr val="AD2D29"/>
                </a:solidFill>
              </a:rPr>
              <a:t>biddas</a:t>
            </a:r>
            <a:r>
              <a:rPr lang="it-IT" sz="2000" dirty="0">
                <a:solidFill>
                  <a:srgbClr val="AD2D29"/>
                </a:solidFill>
              </a:rPr>
              <a:t> de sa </a:t>
            </a:r>
            <a:r>
              <a:rPr lang="it-IT" sz="2000" dirty="0" err="1">
                <a:solidFill>
                  <a:srgbClr val="AD2D29"/>
                </a:solidFill>
              </a:rPr>
              <a:t>provìntzia</a:t>
            </a:r>
            <a:r>
              <a:rPr lang="it-IT" sz="2000" dirty="0">
                <a:solidFill>
                  <a:srgbClr val="AD2D29"/>
                </a:solidFill>
              </a:rPr>
              <a:t> e </a:t>
            </a:r>
            <a:r>
              <a:rPr lang="it-IT" sz="2000" dirty="0" err="1">
                <a:solidFill>
                  <a:srgbClr val="AD2D29"/>
                </a:solidFill>
              </a:rPr>
              <a:t>funt</a:t>
            </a:r>
            <a:r>
              <a:rPr lang="it-IT" sz="2000" dirty="0">
                <a:solidFill>
                  <a:srgbClr val="AD2D29"/>
                </a:solidFill>
              </a:rPr>
              <a:t> </a:t>
            </a:r>
            <a:r>
              <a:rPr lang="it-IT" sz="2000" dirty="0" err="1">
                <a:solidFill>
                  <a:srgbClr val="AD2D29"/>
                </a:solidFill>
              </a:rPr>
              <a:t>acostumaus</a:t>
            </a:r>
            <a:r>
              <a:rPr lang="it-IT" sz="2000" dirty="0">
                <a:solidFill>
                  <a:srgbClr val="AD2D29"/>
                </a:solidFill>
              </a:rPr>
              <a:t> a </a:t>
            </a:r>
            <a:r>
              <a:rPr lang="it-IT" sz="2000" dirty="0" err="1">
                <a:solidFill>
                  <a:srgbClr val="AD2D29"/>
                </a:solidFill>
              </a:rPr>
              <a:t>fueddai</a:t>
            </a:r>
            <a:r>
              <a:rPr lang="it-IT" sz="2000" dirty="0">
                <a:solidFill>
                  <a:srgbClr val="AD2D29"/>
                </a:solidFill>
              </a:rPr>
              <a:t> </a:t>
            </a:r>
            <a:r>
              <a:rPr lang="it-IT" sz="2000" dirty="0" err="1">
                <a:solidFill>
                  <a:srgbClr val="AD2D29"/>
                </a:solidFill>
              </a:rPr>
              <a:t>pruschetotu</a:t>
            </a:r>
            <a:r>
              <a:rPr lang="it-IT" sz="2000" dirty="0">
                <a:solidFill>
                  <a:srgbClr val="AD2D29"/>
                </a:solidFill>
              </a:rPr>
              <a:t> in sardu</a:t>
            </a:r>
          </a:p>
          <a:p>
            <a:pPr algn="l">
              <a:lnSpc>
                <a:spcPct val="100000"/>
              </a:lnSpc>
            </a:pPr>
            <a:endParaRPr lang="it-IT" sz="2000" dirty="0">
              <a:solidFill>
                <a:srgbClr val="AD2D29"/>
              </a:solidFill>
            </a:endParaRPr>
          </a:p>
          <a:p>
            <a:pPr algn="l">
              <a:lnSpc>
                <a:spcPct val="100000"/>
              </a:lnSpc>
            </a:pPr>
            <a:r>
              <a:rPr lang="en-US" sz="2000" dirty="0">
                <a:solidFill>
                  <a:schemeClr val="accent1">
                    <a:lumMod val="50000"/>
                  </a:schemeClr>
                </a:solidFill>
              </a:rPr>
              <a:t>It was created in the cardiology department of the Nostra Signora di </a:t>
            </a:r>
            <a:r>
              <a:rPr lang="en-US" sz="2000" dirty="0" err="1">
                <a:solidFill>
                  <a:schemeClr val="accent1">
                    <a:lumMod val="50000"/>
                  </a:schemeClr>
                </a:solidFill>
              </a:rPr>
              <a:t>Bonaria</a:t>
            </a:r>
            <a:r>
              <a:rPr lang="en-US" sz="2000" dirty="0">
                <a:solidFill>
                  <a:schemeClr val="accent1">
                    <a:lumMod val="50000"/>
                  </a:schemeClr>
                </a:solidFill>
              </a:rPr>
              <a:t> hospital of San </a:t>
            </a:r>
            <a:r>
              <a:rPr lang="en-US" sz="2000" dirty="0" err="1">
                <a:solidFill>
                  <a:schemeClr val="accent1">
                    <a:lumMod val="50000"/>
                  </a:schemeClr>
                </a:solidFill>
              </a:rPr>
              <a:t>Gavino</a:t>
            </a:r>
            <a:r>
              <a:rPr lang="en-US" sz="2000" dirty="0">
                <a:solidFill>
                  <a:schemeClr val="accent1">
                    <a:lumMod val="50000"/>
                  </a:schemeClr>
                </a:solidFill>
              </a:rPr>
              <a:t> </a:t>
            </a:r>
            <a:r>
              <a:rPr lang="en-US" sz="2000" dirty="0" err="1">
                <a:solidFill>
                  <a:schemeClr val="accent1">
                    <a:lumMod val="50000"/>
                  </a:schemeClr>
                </a:solidFill>
              </a:rPr>
              <a:t>Monreale</a:t>
            </a:r>
            <a:r>
              <a:rPr lang="en-US" sz="2000" dirty="0">
                <a:solidFill>
                  <a:schemeClr val="accent1">
                    <a:lumMod val="50000"/>
                  </a:schemeClr>
                </a:solidFill>
              </a:rPr>
              <a:t>, led by Dr. Gianfranco </a:t>
            </a:r>
            <a:r>
              <a:rPr lang="en-US" sz="2000" dirty="0" err="1">
                <a:solidFill>
                  <a:schemeClr val="accent1">
                    <a:lumMod val="50000"/>
                  </a:schemeClr>
                </a:solidFill>
              </a:rPr>
              <a:t>Delogu</a:t>
            </a:r>
            <a:r>
              <a:rPr lang="en-US" sz="2000" dirty="0">
                <a:solidFill>
                  <a:schemeClr val="accent1">
                    <a:lumMod val="50000"/>
                  </a:schemeClr>
                </a:solidFill>
              </a:rPr>
              <a:t>, with the initial idea of meeting the needs of patients coming from the villages of the province who habitually speak Sardinian</a:t>
            </a:r>
            <a:endParaRPr lang="it-IT" sz="2000" dirty="0">
              <a:solidFill>
                <a:schemeClr val="accent1">
                  <a:lumMod val="50000"/>
                </a:schemeClr>
              </a:solidFill>
            </a:endParaRPr>
          </a:p>
        </p:txBody>
      </p:sp>
    </p:spTree>
    <p:extLst>
      <p:ext uri="{BB962C8B-B14F-4D97-AF65-F5344CB8AC3E}">
        <p14:creationId xmlns:p14="http://schemas.microsoft.com/office/powerpoint/2010/main" val="107006386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F7771E6A-8D45-2434-4EB2-04E97861E43F}"/>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BC52A81E-2F5F-CB34-C232-8740D3657E28}"/>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F02B3ACF-3F23-51B7-043B-B523E311F7D1}"/>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pic>
        <p:nvPicPr>
          <p:cNvPr id="108" name="Coru sardu logo.jpg" descr="Coru sardu logo.jpg">
            <a:extLst>
              <a:ext uri="{FF2B5EF4-FFF2-40B4-BE49-F238E27FC236}">
                <a16:creationId xmlns:a16="http://schemas.microsoft.com/office/drawing/2014/main" id="{B366829E-395E-FB3A-78CC-516C155CDF37}"/>
              </a:ext>
            </a:extLst>
          </p:cNvPr>
          <p:cNvPicPr>
            <a:picLocks noChangeAspect="1"/>
          </p:cNvPicPr>
          <p:nvPr/>
        </p:nvPicPr>
        <p:blipFill>
          <a:blip r:embed="rId3"/>
          <a:stretch>
            <a:fillRect/>
          </a:stretch>
        </p:blipFill>
        <p:spPr>
          <a:xfrm>
            <a:off x="4975839" y="441757"/>
            <a:ext cx="884156" cy="1249645"/>
          </a:xfrm>
          <a:prstGeom prst="rect">
            <a:avLst/>
          </a:prstGeom>
          <a:ln w="12700">
            <a:miter lim="400000"/>
          </a:ln>
        </p:spPr>
      </p:pic>
      <p:pic>
        <p:nvPicPr>
          <p:cNvPr id="109" name="logo regione.png" descr="logo regione.png">
            <a:extLst>
              <a:ext uri="{FF2B5EF4-FFF2-40B4-BE49-F238E27FC236}">
                <a16:creationId xmlns:a16="http://schemas.microsoft.com/office/drawing/2014/main" id="{A08DC309-A77B-F9C6-A96E-2B661D1699CA}"/>
              </a:ext>
            </a:extLst>
          </p:cNvPr>
          <p:cNvPicPr>
            <a:picLocks noChangeAspect="1"/>
          </p:cNvPicPr>
          <p:nvPr/>
        </p:nvPicPr>
        <p:blipFill>
          <a:blip r:embed="rId4"/>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6339C36E-0298-E194-89F9-499298C36203}"/>
              </a:ext>
            </a:extLst>
          </p:cNvPr>
          <p:cNvPicPr>
            <a:picLocks noChangeAspect="1"/>
          </p:cNvPicPr>
          <p:nvPr/>
        </p:nvPicPr>
        <p:blipFill>
          <a:blip r:embed="rId5"/>
          <a:stretch>
            <a:fillRect/>
          </a:stretch>
        </p:blipFill>
        <p:spPr>
          <a:xfrm>
            <a:off x="2059682" y="818741"/>
            <a:ext cx="1767150" cy="401915"/>
          </a:xfrm>
          <a:prstGeom prst="rect">
            <a:avLst/>
          </a:prstGeom>
          <a:ln w="12700">
            <a:miter lim="400000"/>
          </a:ln>
        </p:spPr>
      </p:pic>
      <p:pic>
        <p:nvPicPr>
          <p:cNvPr id="2" name="Immagine 1">
            <a:extLst>
              <a:ext uri="{FF2B5EF4-FFF2-40B4-BE49-F238E27FC236}">
                <a16:creationId xmlns:a16="http://schemas.microsoft.com/office/drawing/2014/main" id="{6E8E5667-2384-F7D7-60A6-1932A73048EB}"/>
              </a:ext>
            </a:extLst>
          </p:cNvPr>
          <p:cNvPicPr>
            <a:picLocks noChangeAspect="1"/>
          </p:cNvPicPr>
          <p:nvPr/>
        </p:nvPicPr>
        <p:blipFill>
          <a:blip r:embed="rId6"/>
          <a:stretch>
            <a:fillRect/>
          </a:stretch>
        </p:blipFill>
        <p:spPr>
          <a:xfrm>
            <a:off x="413551" y="2495228"/>
            <a:ext cx="5932951" cy="4209346"/>
          </a:xfrm>
          <a:prstGeom prst="rect">
            <a:avLst/>
          </a:prstGeom>
        </p:spPr>
      </p:pic>
      <p:pic>
        <p:nvPicPr>
          <p:cNvPr id="5" name="Immagine 4">
            <a:extLst>
              <a:ext uri="{FF2B5EF4-FFF2-40B4-BE49-F238E27FC236}">
                <a16:creationId xmlns:a16="http://schemas.microsoft.com/office/drawing/2014/main" id="{47984385-5C0B-A684-A7E1-268F160E9A49}"/>
              </a:ext>
            </a:extLst>
          </p:cNvPr>
          <p:cNvPicPr>
            <a:picLocks noChangeAspect="1"/>
          </p:cNvPicPr>
          <p:nvPr/>
        </p:nvPicPr>
        <p:blipFill>
          <a:blip r:embed="rId7"/>
          <a:stretch>
            <a:fillRect/>
          </a:stretch>
        </p:blipFill>
        <p:spPr>
          <a:xfrm>
            <a:off x="6621520" y="2144371"/>
            <a:ext cx="2743438" cy="4560203"/>
          </a:xfrm>
          <a:prstGeom prst="rect">
            <a:avLst/>
          </a:prstGeom>
        </p:spPr>
      </p:pic>
      <p:sp>
        <p:nvSpPr>
          <p:cNvPr id="6" name="Freccia in giù 5">
            <a:extLst>
              <a:ext uri="{FF2B5EF4-FFF2-40B4-BE49-F238E27FC236}">
                <a16:creationId xmlns:a16="http://schemas.microsoft.com/office/drawing/2014/main" id="{7D5ADF49-98AA-E1FA-3FAC-50259A8A15EE}"/>
              </a:ext>
            </a:extLst>
          </p:cNvPr>
          <p:cNvSpPr/>
          <p:nvPr/>
        </p:nvSpPr>
        <p:spPr>
          <a:xfrm>
            <a:off x="2199166" y="3440623"/>
            <a:ext cx="484632" cy="978408"/>
          </a:xfrm>
          <a:prstGeom prst="down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4983847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414BD68F-8A39-2FDF-2447-7C57F0A148E8}"/>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432A0191-0CC5-540B-6C82-3706DE13BCCC}"/>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EE38197F-A4A7-B8F7-2404-1A36B2052CCD}"/>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sp>
        <p:nvSpPr>
          <p:cNvPr id="96" name="TextBox 5">
            <a:extLst>
              <a:ext uri="{FF2B5EF4-FFF2-40B4-BE49-F238E27FC236}">
                <a16:creationId xmlns:a16="http://schemas.microsoft.com/office/drawing/2014/main" id="{3319ED61-774B-0D91-8A7B-68384104D83B}"/>
              </a:ext>
            </a:extLst>
          </p:cNvPr>
          <p:cNvSpPr txBox="1"/>
          <p:nvPr/>
        </p:nvSpPr>
        <p:spPr>
          <a:xfrm>
            <a:off x="252257" y="1758143"/>
            <a:ext cx="10268150" cy="23924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r>
              <a:rPr lang="it-IT" sz="4000" dirty="0">
                <a:solidFill>
                  <a:srgbClr val="AD2D29"/>
                </a:solidFill>
              </a:rPr>
              <a:t>Sa </a:t>
            </a:r>
            <a:r>
              <a:rPr lang="it-IT" sz="4000" dirty="0" err="1">
                <a:solidFill>
                  <a:srgbClr val="AD2D29"/>
                </a:solidFill>
              </a:rPr>
              <a:t>tarea</a:t>
            </a:r>
            <a:r>
              <a:rPr lang="it-IT" sz="4000" dirty="0">
                <a:solidFill>
                  <a:srgbClr val="AD2D29"/>
                </a:solidFill>
              </a:rPr>
              <a:t> cali est?</a:t>
            </a:r>
          </a:p>
          <a:p>
            <a:r>
              <a:rPr lang="en-US" sz="4000" dirty="0">
                <a:solidFill>
                  <a:schemeClr val="accent1">
                    <a:lumMod val="50000"/>
                  </a:schemeClr>
                </a:solidFill>
              </a:rPr>
              <a:t>What is the goal?</a:t>
            </a:r>
            <a:endParaRPr lang="it-IT" sz="4000" dirty="0">
              <a:solidFill>
                <a:schemeClr val="accent1">
                  <a:lumMod val="50000"/>
                </a:schemeClr>
              </a:solidFill>
            </a:endParaRPr>
          </a:p>
          <a:p>
            <a:endParaRPr lang="it-IT" sz="4000" dirty="0">
              <a:solidFill>
                <a:schemeClr val="accent1">
                  <a:lumMod val="50000"/>
                </a:schemeClr>
              </a:solidFill>
            </a:endParaRPr>
          </a:p>
        </p:txBody>
      </p:sp>
      <p:pic>
        <p:nvPicPr>
          <p:cNvPr id="108" name="Coru sardu logo.jpg" descr="Coru sardu logo.jpg">
            <a:extLst>
              <a:ext uri="{FF2B5EF4-FFF2-40B4-BE49-F238E27FC236}">
                <a16:creationId xmlns:a16="http://schemas.microsoft.com/office/drawing/2014/main" id="{2C2E6DB5-F26B-AD0C-1316-44064DB8F5FD}"/>
              </a:ext>
            </a:extLst>
          </p:cNvPr>
          <p:cNvPicPr>
            <a:picLocks noChangeAspect="1"/>
          </p:cNvPicPr>
          <p:nvPr/>
        </p:nvPicPr>
        <p:blipFill>
          <a:blip r:embed="rId3"/>
          <a:stretch>
            <a:fillRect/>
          </a:stretch>
        </p:blipFill>
        <p:spPr>
          <a:xfrm>
            <a:off x="4975839" y="441757"/>
            <a:ext cx="884156" cy="1249645"/>
          </a:xfrm>
          <a:prstGeom prst="rect">
            <a:avLst/>
          </a:prstGeom>
          <a:ln w="12700">
            <a:miter lim="400000"/>
          </a:ln>
        </p:spPr>
      </p:pic>
      <p:pic>
        <p:nvPicPr>
          <p:cNvPr id="109" name="logo regione.png" descr="logo regione.png">
            <a:extLst>
              <a:ext uri="{FF2B5EF4-FFF2-40B4-BE49-F238E27FC236}">
                <a16:creationId xmlns:a16="http://schemas.microsoft.com/office/drawing/2014/main" id="{86BD587D-2070-98C5-B868-C31B8040E551}"/>
              </a:ext>
            </a:extLst>
          </p:cNvPr>
          <p:cNvPicPr>
            <a:picLocks noChangeAspect="1"/>
          </p:cNvPicPr>
          <p:nvPr/>
        </p:nvPicPr>
        <p:blipFill>
          <a:blip r:embed="rId4"/>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AC253073-24EB-B08E-7228-6983C675670B}"/>
              </a:ext>
            </a:extLst>
          </p:cNvPr>
          <p:cNvPicPr>
            <a:picLocks noChangeAspect="1"/>
          </p:cNvPicPr>
          <p:nvPr/>
        </p:nvPicPr>
        <p:blipFill>
          <a:blip r:embed="rId5"/>
          <a:stretch>
            <a:fillRect/>
          </a:stretch>
        </p:blipFill>
        <p:spPr>
          <a:xfrm>
            <a:off x="2059682" y="818741"/>
            <a:ext cx="1767150" cy="401915"/>
          </a:xfrm>
          <a:prstGeom prst="rect">
            <a:avLst/>
          </a:prstGeom>
          <a:ln w="12700">
            <a:miter lim="400000"/>
          </a:ln>
        </p:spPr>
      </p:pic>
      <p:sp>
        <p:nvSpPr>
          <p:cNvPr id="3" name="TextBox 5">
            <a:extLst>
              <a:ext uri="{FF2B5EF4-FFF2-40B4-BE49-F238E27FC236}">
                <a16:creationId xmlns:a16="http://schemas.microsoft.com/office/drawing/2014/main" id="{586F9111-9037-F5AC-86BD-5C0D9215F414}"/>
              </a:ext>
            </a:extLst>
          </p:cNvPr>
          <p:cNvSpPr txBox="1"/>
          <p:nvPr/>
        </p:nvSpPr>
        <p:spPr>
          <a:xfrm>
            <a:off x="513815" y="3393884"/>
            <a:ext cx="9626138" cy="36933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pPr>
              <a:lnSpc>
                <a:spcPct val="100000"/>
              </a:lnSpc>
            </a:pPr>
            <a:endParaRPr lang="it-IT" sz="2000" dirty="0">
              <a:solidFill>
                <a:srgbClr val="AD2D29"/>
              </a:solidFill>
            </a:endParaRPr>
          </a:p>
          <a:p>
            <a:pPr algn="l">
              <a:lnSpc>
                <a:spcPct val="100000"/>
              </a:lnSpc>
            </a:pPr>
            <a:r>
              <a:rPr lang="it-IT" sz="2000" dirty="0">
                <a:solidFill>
                  <a:srgbClr val="AD2D29"/>
                </a:solidFill>
              </a:rPr>
              <a:t>Su podi </a:t>
            </a:r>
            <a:r>
              <a:rPr lang="it-IT" sz="2000" dirty="0" err="1">
                <a:solidFill>
                  <a:srgbClr val="AD2D29"/>
                </a:solidFill>
              </a:rPr>
              <a:t>fueddai</a:t>
            </a:r>
            <a:r>
              <a:rPr lang="it-IT" sz="2000" dirty="0">
                <a:solidFill>
                  <a:srgbClr val="AD2D29"/>
                </a:solidFill>
              </a:rPr>
              <a:t> in sardu in </a:t>
            </a:r>
            <a:r>
              <a:rPr lang="it-IT" sz="2000" dirty="0" err="1">
                <a:solidFill>
                  <a:srgbClr val="AD2D29"/>
                </a:solidFill>
              </a:rPr>
              <a:t>calisisiat</a:t>
            </a:r>
            <a:r>
              <a:rPr lang="it-IT" sz="2000" dirty="0">
                <a:solidFill>
                  <a:srgbClr val="AD2D29"/>
                </a:solidFill>
              </a:rPr>
              <a:t> </a:t>
            </a:r>
            <a:r>
              <a:rPr lang="it-IT" sz="2000" dirty="0" err="1">
                <a:solidFill>
                  <a:srgbClr val="AD2D29"/>
                </a:solidFill>
              </a:rPr>
              <a:t>logu</a:t>
            </a:r>
            <a:r>
              <a:rPr lang="it-IT" sz="2000" dirty="0">
                <a:solidFill>
                  <a:srgbClr val="AD2D29"/>
                </a:solidFill>
              </a:rPr>
              <a:t> est </a:t>
            </a:r>
            <a:r>
              <a:rPr lang="it-IT" sz="2000" dirty="0" err="1">
                <a:solidFill>
                  <a:srgbClr val="AD2D29"/>
                </a:solidFill>
              </a:rPr>
              <a:t>unu</a:t>
            </a:r>
            <a:r>
              <a:rPr lang="it-IT" sz="2000" dirty="0">
                <a:solidFill>
                  <a:srgbClr val="AD2D29"/>
                </a:solidFill>
              </a:rPr>
              <a:t> </a:t>
            </a:r>
            <a:r>
              <a:rPr lang="it-IT" sz="2000" dirty="0" err="1">
                <a:solidFill>
                  <a:srgbClr val="AD2D29"/>
                </a:solidFill>
              </a:rPr>
              <a:t>deretu</a:t>
            </a:r>
            <a:r>
              <a:rPr lang="it-IT" sz="2000" dirty="0">
                <a:solidFill>
                  <a:srgbClr val="AD2D29"/>
                </a:solidFill>
              </a:rPr>
              <a:t> de </a:t>
            </a:r>
            <a:r>
              <a:rPr lang="it-IT" sz="2000" dirty="0" err="1">
                <a:solidFill>
                  <a:srgbClr val="AD2D29"/>
                </a:solidFill>
              </a:rPr>
              <a:t>is</a:t>
            </a:r>
            <a:r>
              <a:rPr lang="it-IT" sz="2000" dirty="0">
                <a:solidFill>
                  <a:srgbClr val="AD2D29"/>
                </a:solidFill>
              </a:rPr>
              <a:t> </a:t>
            </a:r>
            <a:r>
              <a:rPr lang="it-IT" sz="2000" dirty="0" err="1">
                <a:solidFill>
                  <a:srgbClr val="AD2D29"/>
                </a:solidFill>
              </a:rPr>
              <a:t>tzitadinus</a:t>
            </a:r>
            <a:r>
              <a:rPr lang="it-IT" sz="2000" dirty="0">
                <a:solidFill>
                  <a:srgbClr val="AD2D29"/>
                </a:solidFill>
              </a:rPr>
              <a:t> </a:t>
            </a:r>
            <a:r>
              <a:rPr lang="it-IT" sz="2000" dirty="0" err="1">
                <a:solidFill>
                  <a:srgbClr val="AD2D29"/>
                </a:solidFill>
              </a:rPr>
              <a:t>stabiliu</a:t>
            </a:r>
            <a:r>
              <a:rPr lang="it-IT" sz="2000" dirty="0">
                <a:solidFill>
                  <a:srgbClr val="AD2D29"/>
                </a:solidFill>
              </a:rPr>
              <a:t> de </a:t>
            </a:r>
            <a:r>
              <a:rPr lang="it-IT" sz="2000" dirty="0" err="1">
                <a:solidFill>
                  <a:srgbClr val="AD2D29"/>
                </a:solidFill>
              </a:rPr>
              <a:t>is</a:t>
            </a:r>
            <a:r>
              <a:rPr lang="it-IT" sz="2000" dirty="0">
                <a:solidFill>
                  <a:srgbClr val="AD2D29"/>
                </a:solidFill>
              </a:rPr>
              <a:t> </a:t>
            </a:r>
            <a:r>
              <a:rPr lang="it-IT" sz="2000" dirty="0" err="1">
                <a:solidFill>
                  <a:srgbClr val="AD2D29"/>
                </a:solidFill>
              </a:rPr>
              <a:t>Leis</a:t>
            </a:r>
            <a:r>
              <a:rPr lang="it-IT" sz="2000" dirty="0">
                <a:solidFill>
                  <a:srgbClr val="AD2D29"/>
                </a:solidFill>
              </a:rPr>
              <a:t> de </a:t>
            </a:r>
            <a:r>
              <a:rPr lang="it-IT" sz="2000" dirty="0" err="1">
                <a:solidFill>
                  <a:srgbClr val="AD2D29"/>
                </a:solidFill>
              </a:rPr>
              <a:t>amparu</a:t>
            </a:r>
            <a:r>
              <a:rPr lang="it-IT" sz="2000" dirty="0">
                <a:solidFill>
                  <a:srgbClr val="AD2D29"/>
                </a:solidFill>
              </a:rPr>
              <a:t> de </a:t>
            </a:r>
            <a:r>
              <a:rPr lang="it-IT" sz="2000" dirty="0" err="1">
                <a:solidFill>
                  <a:srgbClr val="AD2D29"/>
                </a:solidFill>
              </a:rPr>
              <a:t>is</a:t>
            </a:r>
            <a:r>
              <a:rPr lang="it-IT" sz="2000" dirty="0">
                <a:solidFill>
                  <a:srgbClr val="AD2D29"/>
                </a:solidFill>
              </a:rPr>
              <a:t> </a:t>
            </a:r>
            <a:r>
              <a:rPr lang="it-IT" sz="2000" dirty="0" err="1">
                <a:solidFill>
                  <a:srgbClr val="AD2D29"/>
                </a:solidFill>
              </a:rPr>
              <a:t>Lìnguas</a:t>
            </a:r>
            <a:r>
              <a:rPr lang="it-IT" sz="2000" dirty="0">
                <a:solidFill>
                  <a:srgbClr val="AD2D29"/>
                </a:solidFill>
              </a:rPr>
              <a:t> de </a:t>
            </a:r>
            <a:r>
              <a:rPr lang="it-IT" sz="2000" dirty="0" err="1">
                <a:solidFill>
                  <a:srgbClr val="AD2D29"/>
                </a:solidFill>
              </a:rPr>
              <a:t>minoria</a:t>
            </a:r>
            <a:r>
              <a:rPr lang="it-IT" sz="2000" dirty="0">
                <a:solidFill>
                  <a:srgbClr val="AD2D29"/>
                </a:solidFill>
              </a:rPr>
              <a:t> e </a:t>
            </a:r>
            <a:r>
              <a:rPr lang="it-IT" sz="2000" dirty="0" err="1">
                <a:solidFill>
                  <a:srgbClr val="AD2D29"/>
                </a:solidFill>
              </a:rPr>
              <a:t>duncas</a:t>
            </a:r>
            <a:r>
              <a:rPr lang="it-IT" sz="2000" dirty="0">
                <a:solidFill>
                  <a:srgbClr val="AD2D29"/>
                </a:solidFill>
              </a:rPr>
              <a:t> </a:t>
            </a:r>
            <a:r>
              <a:rPr lang="it-IT" sz="2000" dirty="0" err="1">
                <a:solidFill>
                  <a:srgbClr val="AD2D29"/>
                </a:solidFill>
              </a:rPr>
              <a:t>custu</a:t>
            </a:r>
            <a:r>
              <a:rPr lang="it-IT" sz="2000" dirty="0">
                <a:solidFill>
                  <a:srgbClr val="AD2D29"/>
                </a:solidFill>
              </a:rPr>
              <a:t> </a:t>
            </a:r>
            <a:r>
              <a:rPr lang="it-IT" sz="2000" dirty="0" err="1">
                <a:solidFill>
                  <a:srgbClr val="AD2D29"/>
                </a:solidFill>
              </a:rPr>
              <a:t>progetu</a:t>
            </a:r>
            <a:r>
              <a:rPr lang="it-IT" sz="2000" dirty="0">
                <a:solidFill>
                  <a:srgbClr val="AD2D29"/>
                </a:solidFill>
              </a:rPr>
              <a:t> </a:t>
            </a:r>
            <a:r>
              <a:rPr lang="it-IT" sz="2000" dirty="0" err="1">
                <a:solidFill>
                  <a:srgbClr val="AD2D29"/>
                </a:solidFill>
              </a:rPr>
              <a:t>punnat</a:t>
            </a:r>
            <a:r>
              <a:rPr lang="it-IT" sz="2000" dirty="0">
                <a:solidFill>
                  <a:srgbClr val="AD2D29"/>
                </a:solidFill>
              </a:rPr>
              <a:t> a </a:t>
            </a:r>
            <a:r>
              <a:rPr lang="it-IT" sz="2000" dirty="0" err="1">
                <a:solidFill>
                  <a:srgbClr val="AD2D29"/>
                </a:solidFill>
              </a:rPr>
              <a:t>assegurai</a:t>
            </a:r>
            <a:r>
              <a:rPr lang="it-IT" sz="2000" dirty="0">
                <a:solidFill>
                  <a:srgbClr val="AD2D29"/>
                </a:solidFill>
              </a:rPr>
              <a:t> s’</a:t>
            </a:r>
            <a:r>
              <a:rPr lang="it-IT" sz="2000" dirty="0" err="1">
                <a:solidFill>
                  <a:srgbClr val="AD2D29"/>
                </a:solidFill>
              </a:rPr>
              <a:t>arrispetu</a:t>
            </a:r>
            <a:r>
              <a:rPr lang="it-IT" sz="2000" dirty="0">
                <a:solidFill>
                  <a:srgbClr val="AD2D29"/>
                </a:solidFill>
              </a:rPr>
              <a:t> de </a:t>
            </a:r>
            <a:r>
              <a:rPr lang="it-IT" sz="2000" dirty="0" err="1">
                <a:solidFill>
                  <a:srgbClr val="AD2D29"/>
                </a:solidFill>
              </a:rPr>
              <a:t>custu</a:t>
            </a:r>
            <a:r>
              <a:rPr lang="it-IT" sz="2000" dirty="0">
                <a:solidFill>
                  <a:srgbClr val="AD2D29"/>
                </a:solidFill>
              </a:rPr>
              <a:t> </a:t>
            </a:r>
            <a:r>
              <a:rPr lang="it-IT" sz="2000" dirty="0" err="1">
                <a:solidFill>
                  <a:srgbClr val="AD2D29"/>
                </a:solidFill>
              </a:rPr>
              <a:t>deretu</a:t>
            </a:r>
            <a:r>
              <a:rPr lang="it-IT" sz="2000" dirty="0">
                <a:solidFill>
                  <a:srgbClr val="AD2D29"/>
                </a:solidFill>
              </a:rPr>
              <a:t>, </a:t>
            </a:r>
            <a:r>
              <a:rPr lang="it-IT" sz="2000" dirty="0" err="1">
                <a:solidFill>
                  <a:srgbClr val="AD2D29"/>
                </a:solidFill>
              </a:rPr>
              <a:t>pruschetotu</a:t>
            </a:r>
            <a:r>
              <a:rPr lang="it-IT" sz="2000" dirty="0">
                <a:solidFill>
                  <a:srgbClr val="AD2D29"/>
                </a:solidFill>
              </a:rPr>
              <a:t> </a:t>
            </a:r>
            <a:r>
              <a:rPr lang="it-IT" sz="2000" dirty="0" err="1">
                <a:solidFill>
                  <a:srgbClr val="AD2D29"/>
                </a:solidFill>
              </a:rPr>
              <a:t>po</a:t>
            </a:r>
            <a:r>
              <a:rPr lang="it-IT" sz="2000" dirty="0">
                <a:solidFill>
                  <a:srgbClr val="AD2D29"/>
                </a:solidFill>
              </a:rPr>
              <a:t> </a:t>
            </a:r>
            <a:r>
              <a:rPr lang="it-IT" sz="2000" dirty="0" err="1">
                <a:solidFill>
                  <a:srgbClr val="AD2D29"/>
                </a:solidFill>
              </a:rPr>
              <a:t>is</a:t>
            </a:r>
            <a:r>
              <a:rPr lang="it-IT" sz="2000" dirty="0">
                <a:solidFill>
                  <a:srgbClr val="AD2D29"/>
                </a:solidFill>
              </a:rPr>
              <a:t> </a:t>
            </a:r>
            <a:r>
              <a:rPr lang="it-IT" sz="2000" dirty="0" err="1">
                <a:solidFill>
                  <a:srgbClr val="AD2D29"/>
                </a:solidFill>
              </a:rPr>
              <a:t>malàdius</a:t>
            </a:r>
            <a:r>
              <a:rPr lang="it-IT" sz="2000" dirty="0">
                <a:solidFill>
                  <a:srgbClr val="AD2D29"/>
                </a:solidFill>
              </a:rPr>
              <a:t>, e a </a:t>
            </a:r>
            <a:r>
              <a:rPr lang="it-IT" sz="2000" dirty="0" err="1">
                <a:solidFill>
                  <a:srgbClr val="AD2D29"/>
                </a:solidFill>
              </a:rPr>
              <a:t>promovi</a:t>
            </a:r>
            <a:r>
              <a:rPr lang="it-IT" sz="2000" dirty="0">
                <a:solidFill>
                  <a:srgbClr val="AD2D29"/>
                </a:solidFill>
              </a:rPr>
              <a:t> </a:t>
            </a:r>
            <a:r>
              <a:rPr lang="it-IT" sz="2000" dirty="0" err="1">
                <a:solidFill>
                  <a:srgbClr val="AD2D29"/>
                </a:solidFill>
              </a:rPr>
              <a:t>unus</a:t>
            </a:r>
            <a:r>
              <a:rPr lang="it-IT" sz="2000" dirty="0">
                <a:solidFill>
                  <a:srgbClr val="AD2D29"/>
                </a:solidFill>
              </a:rPr>
              <a:t> cantu de </a:t>
            </a:r>
            <a:r>
              <a:rPr lang="it-IT" sz="2000" dirty="0" err="1">
                <a:solidFill>
                  <a:srgbClr val="AD2D29"/>
                </a:solidFill>
              </a:rPr>
              <a:t>atividadis</a:t>
            </a:r>
            <a:r>
              <a:rPr lang="it-IT" sz="2000" dirty="0">
                <a:solidFill>
                  <a:srgbClr val="AD2D29"/>
                </a:solidFill>
              </a:rPr>
              <a:t> in sardu </a:t>
            </a:r>
            <a:r>
              <a:rPr lang="it-IT" sz="2000" dirty="0" err="1">
                <a:solidFill>
                  <a:srgbClr val="AD2D29"/>
                </a:solidFill>
              </a:rPr>
              <a:t>po</a:t>
            </a:r>
            <a:r>
              <a:rPr lang="it-IT" sz="2000" dirty="0">
                <a:solidFill>
                  <a:srgbClr val="AD2D29"/>
                </a:solidFill>
              </a:rPr>
              <a:t> </a:t>
            </a:r>
            <a:r>
              <a:rPr lang="it-IT" sz="2000" dirty="0" err="1">
                <a:solidFill>
                  <a:srgbClr val="AD2D29"/>
                </a:solidFill>
              </a:rPr>
              <a:t>afortiai</a:t>
            </a:r>
            <a:r>
              <a:rPr lang="it-IT" sz="2000" dirty="0">
                <a:solidFill>
                  <a:srgbClr val="AD2D29"/>
                </a:solidFill>
              </a:rPr>
              <a:t> sa relata intra de </a:t>
            </a:r>
            <a:r>
              <a:rPr lang="it-IT" sz="2000" dirty="0" err="1">
                <a:solidFill>
                  <a:srgbClr val="AD2D29"/>
                </a:solidFill>
              </a:rPr>
              <a:t>malàdiu</a:t>
            </a:r>
            <a:r>
              <a:rPr lang="it-IT" sz="2000" dirty="0">
                <a:solidFill>
                  <a:srgbClr val="AD2D29"/>
                </a:solidFill>
              </a:rPr>
              <a:t> e personali </a:t>
            </a:r>
            <a:r>
              <a:rPr lang="it-IT" sz="2000" dirty="0" err="1">
                <a:solidFill>
                  <a:srgbClr val="AD2D29"/>
                </a:solidFill>
              </a:rPr>
              <a:t>sanitàriu</a:t>
            </a:r>
            <a:endParaRPr lang="it-IT" sz="2000" dirty="0">
              <a:solidFill>
                <a:srgbClr val="AD2D29"/>
              </a:solidFill>
            </a:endParaRPr>
          </a:p>
          <a:p>
            <a:pPr algn="l">
              <a:lnSpc>
                <a:spcPct val="100000"/>
              </a:lnSpc>
            </a:pPr>
            <a:endParaRPr lang="it-IT" sz="2000" dirty="0">
              <a:solidFill>
                <a:srgbClr val="AD2D29"/>
              </a:solidFill>
            </a:endParaRPr>
          </a:p>
          <a:p>
            <a:pPr algn="l">
              <a:lnSpc>
                <a:spcPct val="100000"/>
              </a:lnSpc>
            </a:pPr>
            <a:r>
              <a:rPr lang="en-US" sz="2000" dirty="0">
                <a:solidFill>
                  <a:schemeClr val="accent1">
                    <a:lumMod val="50000"/>
                  </a:schemeClr>
                </a:solidFill>
              </a:rPr>
              <a:t>Being able to speak in Sardinian anywhere is a right of citizens established by the Law for the Protection of Minority Languages, and this project aims to ensure the respect of this right, especially for patients, and to promote a series of activities in Sardinian to strengthen the relationship between patients and healthcare staff</a:t>
            </a:r>
            <a:endParaRPr lang="it-IT" sz="2000" dirty="0">
              <a:solidFill>
                <a:schemeClr val="accent1">
                  <a:lumMod val="50000"/>
                </a:schemeClr>
              </a:solidFill>
            </a:endParaRPr>
          </a:p>
        </p:txBody>
      </p:sp>
    </p:spTree>
    <p:extLst>
      <p:ext uri="{BB962C8B-B14F-4D97-AF65-F5344CB8AC3E}">
        <p14:creationId xmlns:p14="http://schemas.microsoft.com/office/powerpoint/2010/main" val="4477726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4CB3907F-EB62-F690-F62A-64B4FD34A7B0}"/>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43E118B1-700D-1B85-4549-9EAD57B1B2DF}"/>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BF175A35-2E2C-068C-EFB5-96821B8727D7}"/>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dirty="0"/>
          </a:p>
        </p:txBody>
      </p:sp>
      <p:pic>
        <p:nvPicPr>
          <p:cNvPr id="108" name="Coru sardu logo.jpg" descr="Coru sardu logo.jpg">
            <a:extLst>
              <a:ext uri="{FF2B5EF4-FFF2-40B4-BE49-F238E27FC236}">
                <a16:creationId xmlns:a16="http://schemas.microsoft.com/office/drawing/2014/main" id="{081760FF-9899-2648-1346-49593A36BDA7}"/>
              </a:ext>
            </a:extLst>
          </p:cNvPr>
          <p:cNvPicPr>
            <a:picLocks noChangeAspect="1"/>
          </p:cNvPicPr>
          <p:nvPr/>
        </p:nvPicPr>
        <p:blipFill>
          <a:blip r:embed="rId3"/>
          <a:stretch>
            <a:fillRect/>
          </a:stretch>
        </p:blipFill>
        <p:spPr>
          <a:xfrm>
            <a:off x="3176671" y="698928"/>
            <a:ext cx="4340057" cy="6134134"/>
          </a:xfrm>
          <a:prstGeom prst="rect">
            <a:avLst/>
          </a:prstGeom>
          <a:ln w="12700">
            <a:miter lim="400000"/>
          </a:ln>
        </p:spPr>
      </p:pic>
      <p:pic>
        <p:nvPicPr>
          <p:cNvPr id="109" name="logo regione.png" descr="logo regione.png">
            <a:extLst>
              <a:ext uri="{FF2B5EF4-FFF2-40B4-BE49-F238E27FC236}">
                <a16:creationId xmlns:a16="http://schemas.microsoft.com/office/drawing/2014/main" id="{26042F3A-E0E4-945D-E375-0286F4DA8C4B}"/>
              </a:ext>
            </a:extLst>
          </p:cNvPr>
          <p:cNvPicPr>
            <a:picLocks noChangeAspect="1"/>
          </p:cNvPicPr>
          <p:nvPr/>
        </p:nvPicPr>
        <p:blipFill>
          <a:blip r:embed="rId4"/>
          <a:stretch>
            <a:fillRect/>
          </a:stretch>
        </p:blipFill>
        <p:spPr>
          <a:xfrm>
            <a:off x="8696147" y="725360"/>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BA76CE7E-AD21-6D43-5DA7-FDCB8918A76E}"/>
              </a:ext>
            </a:extLst>
          </p:cNvPr>
          <p:cNvPicPr>
            <a:picLocks noChangeAspect="1"/>
          </p:cNvPicPr>
          <p:nvPr/>
        </p:nvPicPr>
        <p:blipFill>
          <a:blip r:embed="rId5"/>
          <a:stretch>
            <a:fillRect/>
          </a:stretch>
        </p:blipFill>
        <p:spPr>
          <a:xfrm>
            <a:off x="723029" y="698928"/>
            <a:ext cx="1767150" cy="401915"/>
          </a:xfrm>
          <a:prstGeom prst="rect">
            <a:avLst/>
          </a:prstGeom>
          <a:ln w="12700">
            <a:miter lim="400000"/>
          </a:ln>
        </p:spPr>
      </p:pic>
    </p:spTree>
    <p:extLst>
      <p:ext uri="{BB962C8B-B14F-4D97-AF65-F5344CB8AC3E}">
        <p14:creationId xmlns:p14="http://schemas.microsoft.com/office/powerpoint/2010/main" val="3945207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78070C04-0FCD-B982-0EEF-2990DB8C5351}"/>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B7219CC1-7D0F-6CEB-252A-D9C5F180CFDA}"/>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D63F68B0-C0D1-948E-A83A-EF38C276DDF4}"/>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pPr algn="ctr"/>
            <a:r>
              <a:rPr lang="it-IT" sz="2400" dirty="0">
                <a:solidFill>
                  <a:srgbClr val="AD2D29"/>
                </a:solidFill>
                <a:latin typeface="Caladea" panose="02040503050406030204" pitchFamily="18" charset="0"/>
              </a:rPr>
              <a:t>Unu coru chi </a:t>
            </a:r>
            <a:r>
              <a:rPr lang="it-IT" sz="2400" dirty="0" err="1">
                <a:solidFill>
                  <a:srgbClr val="AD2D29"/>
                </a:solidFill>
                <a:latin typeface="Caladea" panose="02040503050406030204" pitchFamily="18" charset="0"/>
              </a:rPr>
              <a:t>fueddat</a:t>
            </a:r>
            <a:r>
              <a:rPr lang="it-IT" sz="2400" dirty="0">
                <a:solidFill>
                  <a:srgbClr val="AD2D29"/>
                </a:solidFill>
                <a:latin typeface="Caladea" panose="02040503050406030204" pitchFamily="18" charset="0"/>
              </a:rPr>
              <a:t> sardu </a:t>
            </a:r>
            <a:r>
              <a:rPr lang="it-IT" sz="2400" dirty="0" err="1">
                <a:solidFill>
                  <a:srgbClr val="AD2D29"/>
                </a:solidFill>
                <a:latin typeface="Caladea" panose="02040503050406030204" pitchFamily="18" charset="0"/>
              </a:rPr>
              <a:t>po</a:t>
            </a:r>
            <a:r>
              <a:rPr lang="it-IT" sz="2400" dirty="0">
                <a:solidFill>
                  <a:srgbClr val="AD2D29"/>
                </a:solidFill>
                <a:latin typeface="Caladea" panose="02040503050406030204" pitchFamily="18" charset="0"/>
              </a:rPr>
              <a:t> </a:t>
            </a:r>
            <a:r>
              <a:rPr lang="it-IT" sz="2400" dirty="0" err="1">
                <a:solidFill>
                  <a:srgbClr val="AD2D29"/>
                </a:solidFill>
                <a:latin typeface="Caladea" panose="02040503050406030204" pitchFamily="18" charset="0"/>
              </a:rPr>
              <a:t>is</a:t>
            </a:r>
            <a:r>
              <a:rPr lang="it-IT" sz="2400" dirty="0">
                <a:solidFill>
                  <a:srgbClr val="AD2D29"/>
                </a:solidFill>
                <a:latin typeface="Caladea" panose="02040503050406030204" pitchFamily="18" charset="0"/>
              </a:rPr>
              <a:t> chi su sardu </a:t>
            </a:r>
            <a:r>
              <a:rPr lang="it-IT" sz="2400" dirty="0" err="1">
                <a:solidFill>
                  <a:srgbClr val="AD2D29"/>
                </a:solidFill>
                <a:latin typeface="Caladea" panose="02040503050406030204" pitchFamily="18" charset="0"/>
              </a:rPr>
              <a:t>ddu</a:t>
            </a:r>
            <a:r>
              <a:rPr lang="it-IT" sz="2400" dirty="0">
                <a:solidFill>
                  <a:srgbClr val="AD2D29"/>
                </a:solidFill>
                <a:latin typeface="Caladea" panose="02040503050406030204" pitchFamily="18" charset="0"/>
              </a:rPr>
              <a:t> </a:t>
            </a:r>
            <a:r>
              <a:rPr lang="it-IT" sz="2400" dirty="0" err="1">
                <a:solidFill>
                  <a:srgbClr val="AD2D29"/>
                </a:solidFill>
                <a:latin typeface="Caladea" panose="02040503050406030204" pitchFamily="18" charset="0"/>
              </a:rPr>
              <a:t>tenint</a:t>
            </a:r>
            <a:r>
              <a:rPr lang="it-IT" sz="2400" dirty="0">
                <a:solidFill>
                  <a:srgbClr val="AD2D29"/>
                </a:solidFill>
                <a:latin typeface="Caladea" panose="02040503050406030204" pitchFamily="18" charset="0"/>
              </a:rPr>
              <a:t> a coru</a:t>
            </a:r>
          </a:p>
          <a:p>
            <a:pPr algn="ctr"/>
            <a:endParaRPr lang="it-IT" sz="2400" dirty="0">
              <a:solidFill>
                <a:srgbClr val="AD2D29"/>
              </a:solidFill>
              <a:latin typeface="Caladea" panose="02040503050406030204" pitchFamily="18" charset="0"/>
            </a:endParaRPr>
          </a:p>
          <a:p>
            <a:pPr algn="ctr"/>
            <a:r>
              <a:rPr lang="en-US" sz="2400" dirty="0">
                <a:solidFill>
                  <a:srgbClr val="002060"/>
                </a:solidFill>
                <a:latin typeface="Caladea" panose="02040503050406030204" pitchFamily="18" charset="0"/>
              </a:rPr>
              <a:t>A heart that speaks Sardinian for those who care about the Sardinian language</a:t>
            </a:r>
            <a:endParaRPr lang="it-IT" sz="2400" dirty="0">
              <a:solidFill>
                <a:srgbClr val="002060"/>
              </a:solidFill>
              <a:latin typeface="Caladea" panose="02040503050406030204" pitchFamily="18" charset="0"/>
            </a:endParaRPr>
          </a:p>
        </p:txBody>
      </p:sp>
      <p:pic>
        <p:nvPicPr>
          <p:cNvPr id="109" name="logo regione.png" descr="logo regione.png">
            <a:extLst>
              <a:ext uri="{FF2B5EF4-FFF2-40B4-BE49-F238E27FC236}">
                <a16:creationId xmlns:a16="http://schemas.microsoft.com/office/drawing/2014/main" id="{5419EDE3-ED2C-D876-CF7D-E8D300CAA5A1}"/>
              </a:ext>
            </a:extLst>
          </p:cNvPr>
          <p:cNvPicPr>
            <a:picLocks noChangeAspect="1"/>
          </p:cNvPicPr>
          <p:nvPr/>
        </p:nvPicPr>
        <p:blipFill>
          <a:blip r:embed="rId3"/>
          <a:stretch>
            <a:fillRect/>
          </a:stretch>
        </p:blipFill>
        <p:spPr>
          <a:xfrm>
            <a:off x="8696147" y="725360"/>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010213D8-74B2-138E-EB9F-5FE9ACDB2E52}"/>
              </a:ext>
            </a:extLst>
          </p:cNvPr>
          <p:cNvPicPr>
            <a:picLocks noChangeAspect="1"/>
          </p:cNvPicPr>
          <p:nvPr/>
        </p:nvPicPr>
        <p:blipFill>
          <a:blip r:embed="rId4"/>
          <a:stretch>
            <a:fillRect/>
          </a:stretch>
        </p:blipFill>
        <p:spPr>
          <a:xfrm>
            <a:off x="723029" y="698928"/>
            <a:ext cx="1767150" cy="401915"/>
          </a:xfrm>
          <a:prstGeom prst="rect">
            <a:avLst/>
          </a:prstGeom>
          <a:ln w="12700">
            <a:miter lim="400000"/>
          </a:ln>
        </p:spPr>
      </p:pic>
      <p:pic>
        <p:nvPicPr>
          <p:cNvPr id="2" name="Immagine 1">
            <a:extLst>
              <a:ext uri="{FF2B5EF4-FFF2-40B4-BE49-F238E27FC236}">
                <a16:creationId xmlns:a16="http://schemas.microsoft.com/office/drawing/2014/main" id="{D3CDDC90-BF38-F139-5D61-F916F7E343A6}"/>
              </a:ext>
            </a:extLst>
          </p:cNvPr>
          <p:cNvPicPr>
            <a:picLocks noChangeAspect="1"/>
          </p:cNvPicPr>
          <p:nvPr/>
        </p:nvPicPr>
        <p:blipFill>
          <a:blip r:embed="rId5"/>
          <a:stretch>
            <a:fillRect/>
          </a:stretch>
        </p:blipFill>
        <p:spPr>
          <a:xfrm>
            <a:off x="2776451" y="899885"/>
            <a:ext cx="5744431" cy="4308323"/>
          </a:xfrm>
          <a:prstGeom prst="rect">
            <a:avLst/>
          </a:prstGeom>
        </p:spPr>
      </p:pic>
    </p:spTree>
    <p:extLst>
      <p:ext uri="{BB962C8B-B14F-4D97-AF65-F5344CB8AC3E}">
        <p14:creationId xmlns:p14="http://schemas.microsoft.com/office/powerpoint/2010/main" val="244420339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3E8914F3-7BE6-8CEB-15A0-B215E64F4AA3}"/>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21ADD1D5-5E44-48D3-1761-F46DE0B5F8A2}"/>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C53F5F78-9793-6C49-3239-410A58537A6A}"/>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sp>
        <p:nvSpPr>
          <p:cNvPr id="96" name="TextBox 5">
            <a:extLst>
              <a:ext uri="{FF2B5EF4-FFF2-40B4-BE49-F238E27FC236}">
                <a16:creationId xmlns:a16="http://schemas.microsoft.com/office/drawing/2014/main" id="{BCDDA135-08F3-273A-ED07-3F71BDFEF3C5}"/>
              </a:ext>
            </a:extLst>
          </p:cNvPr>
          <p:cNvSpPr txBox="1"/>
          <p:nvPr/>
        </p:nvSpPr>
        <p:spPr>
          <a:xfrm>
            <a:off x="252257" y="1758143"/>
            <a:ext cx="10268150" cy="23924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r>
              <a:rPr lang="it-IT" sz="4000" dirty="0">
                <a:solidFill>
                  <a:srgbClr val="AD2D29"/>
                </a:solidFill>
              </a:rPr>
              <a:t>Comenti est </a:t>
            </a:r>
            <a:r>
              <a:rPr lang="it-IT" sz="4000" dirty="0" err="1">
                <a:solidFill>
                  <a:srgbClr val="AD2D29"/>
                </a:solidFill>
              </a:rPr>
              <a:t>cuncordau</a:t>
            </a:r>
            <a:r>
              <a:rPr lang="it-IT" sz="4000" dirty="0">
                <a:solidFill>
                  <a:srgbClr val="AD2D29"/>
                </a:solidFill>
              </a:rPr>
              <a:t> su </a:t>
            </a:r>
            <a:r>
              <a:rPr lang="it-IT" sz="4000" dirty="0" err="1">
                <a:solidFill>
                  <a:srgbClr val="AD2D29"/>
                </a:solidFill>
              </a:rPr>
              <a:t>progetu</a:t>
            </a:r>
            <a:r>
              <a:rPr lang="it-IT" sz="4000" dirty="0">
                <a:solidFill>
                  <a:srgbClr val="AD2D29"/>
                </a:solidFill>
              </a:rPr>
              <a:t> ?</a:t>
            </a:r>
          </a:p>
          <a:p>
            <a:r>
              <a:rPr lang="en-US" sz="4000" dirty="0">
                <a:solidFill>
                  <a:schemeClr val="accent1">
                    <a:lumMod val="50000"/>
                  </a:schemeClr>
                </a:solidFill>
              </a:rPr>
              <a:t>How is the project structured?</a:t>
            </a:r>
            <a:endParaRPr lang="it-IT" sz="4000" dirty="0">
              <a:solidFill>
                <a:schemeClr val="accent1">
                  <a:lumMod val="50000"/>
                </a:schemeClr>
              </a:solidFill>
            </a:endParaRPr>
          </a:p>
          <a:p>
            <a:endParaRPr lang="it-IT" sz="4000" dirty="0">
              <a:solidFill>
                <a:schemeClr val="accent1">
                  <a:lumMod val="50000"/>
                </a:schemeClr>
              </a:solidFill>
            </a:endParaRPr>
          </a:p>
        </p:txBody>
      </p:sp>
      <p:pic>
        <p:nvPicPr>
          <p:cNvPr id="108" name="Coru sardu logo.jpg" descr="Coru sardu logo.jpg">
            <a:extLst>
              <a:ext uri="{FF2B5EF4-FFF2-40B4-BE49-F238E27FC236}">
                <a16:creationId xmlns:a16="http://schemas.microsoft.com/office/drawing/2014/main" id="{71A06781-BA51-B4B1-4E7B-5202A2F93927}"/>
              </a:ext>
            </a:extLst>
          </p:cNvPr>
          <p:cNvPicPr>
            <a:picLocks noChangeAspect="1"/>
          </p:cNvPicPr>
          <p:nvPr/>
        </p:nvPicPr>
        <p:blipFill>
          <a:blip r:embed="rId3"/>
          <a:stretch>
            <a:fillRect/>
          </a:stretch>
        </p:blipFill>
        <p:spPr>
          <a:xfrm>
            <a:off x="4975839" y="441757"/>
            <a:ext cx="884156" cy="1249645"/>
          </a:xfrm>
          <a:prstGeom prst="rect">
            <a:avLst/>
          </a:prstGeom>
          <a:ln w="12700">
            <a:miter lim="400000"/>
          </a:ln>
        </p:spPr>
      </p:pic>
      <p:pic>
        <p:nvPicPr>
          <p:cNvPr id="109" name="logo regione.png" descr="logo regione.png">
            <a:extLst>
              <a:ext uri="{FF2B5EF4-FFF2-40B4-BE49-F238E27FC236}">
                <a16:creationId xmlns:a16="http://schemas.microsoft.com/office/drawing/2014/main" id="{5E5A820C-9C83-6500-0603-0FA74E43049A}"/>
              </a:ext>
            </a:extLst>
          </p:cNvPr>
          <p:cNvPicPr>
            <a:picLocks noChangeAspect="1"/>
          </p:cNvPicPr>
          <p:nvPr/>
        </p:nvPicPr>
        <p:blipFill>
          <a:blip r:embed="rId4"/>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71C2B73A-F8B8-1D15-7690-17D9B085B30D}"/>
              </a:ext>
            </a:extLst>
          </p:cNvPr>
          <p:cNvPicPr>
            <a:picLocks noChangeAspect="1"/>
          </p:cNvPicPr>
          <p:nvPr/>
        </p:nvPicPr>
        <p:blipFill>
          <a:blip r:embed="rId5"/>
          <a:stretch>
            <a:fillRect/>
          </a:stretch>
        </p:blipFill>
        <p:spPr>
          <a:xfrm>
            <a:off x="2059682" y="818741"/>
            <a:ext cx="1767150" cy="401915"/>
          </a:xfrm>
          <a:prstGeom prst="rect">
            <a:avLst/>
          </a:prstGeom>
          <a:ln w="12700">
            <a:miter lim="400000"/>
          </a:ln>
        </p:spPr>
      </p:pic>
      <p:sp>
        <p:nvSpPr>
          <p:cNvPr id="3" name="TextBox 5">
            <a:extLst>
              <a:ext uri="{FF2B5EF4-FFF2-40B4-BE49-F238E27FC236}">
                <a16:creationId xmlns:a16="http://schemas.microsoft.com/office/drawing/2014/main" id="{CA7BC359-E1A0-0631-9808-16FD82DEAF4B}"/>
              </a:ext>
            </a:extLst>
          </p:cNvPr>
          <p:cNvSpPr txBox="1"/>
          <p:nvPr/>
        </p:nvSpPr>
        <p:spPr>
          <a:xfrm>
            <a:off x="399012" y="3168291"/>
            <a:ext cx="9740942" cy="36933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pPr>
              <a:lnSpc>
                <a:spcPct val="100000"/>
              </a:lnSpc>
            </a:pPr>
            <a:endParaRPr lang="it-IT" sz="2000" dirty="0">
              <a:solidFill>
                <a:srgbClr val="AD2D29"/>
              </a:solidFill>
            </a:endParaRPr>
          </a:p>
          <a:p>
            <a:pPr algn="l">
              <a:lnSpc>
                <a:spcPct val="100000"/>
              </a:lnSpc>
            </a:pPr>
            <a:r>
              <a:rPr lang="it-IT" sz="2000" dirty="0">
                <a:solidFill>
                  <a:srgbClr val="AD2D29"/>
                </a:solidFill>
              </a:rPr>
              <a:t>Su </a:t>
            </a:r>
            <a:r>
              <a:rPr lang="it-IT" sz="2000" dirty="0" err="1">
                <a:solidFill>
                  <a:srgbClr val="AD2D29"/>
                </a:solidFill>
              </a:rPr>
              <a:t>movidori</a:t>
            </a:r>
            <a:r>
              <a:rPr lang="it-IT" sz="2000" dirty="0">
                <a:solidFill>
                  <a:srgbClr val="AD2D29"/>
                </a:solidFill>
              </a:rPr>
              <a:t> est </a:t>
            </a:r>
            <a:r>
              <a:rPr lang="it-IT" sz="2000" dirty="0" err="1">
                <a:solidFill>
                  <a:srgbClr val="AD2D29"/>
                </a:solidFill>
              </a:rPr>
              <a:t>unu</a:t>
            </a:r>
            <a:r>
              <a:rPr lang="it-IT" sz="2000" dirty="0">
                <a:solidFill>
                  <a:srgbClr val="AD2D29"/>
                </a:solidFill>
              </a:rPr>
              <a:t> </a:t>
            </a:r>
            <a:r>
              <a:rPr lang="it-IT" sz="2000" dirty="0" err="1">
                <a:solidFill>
                  <a:srgbClr val="AD2D29"/>
                </a:solidFill>
              </a:rPr>
              <a:t>portalitu</a:t>
            </a:r>
            <a:r>
              <a:rPr lang="it-IT" sz="2000" dirty="0">
                <a:solidFill>
                  <a:srgbClr val="AD2D29"/>
                </a:solidFill>
              </a:rPr>
              <a:t> de </a:t>
            </a:r>
            <a:r>
              <a:rPr lang="it-IT" sz="2000" dirty="0" err="1">
                <a:solidFill>
                  <a:srgbClr val="AD2D29"/>
                </a:solidFill>
              </a:rPr>
              <a:t>lìngua</a:t>
            </a:r>
            <a:r>
              <a:rPr lang="it-IT" sz="2000" dirty="0">
                <a:solidFill>
                  <a:srgbClr val="AD2D29"/>
                </a:solidFill>
              </a:rPr>
              <a:t> sarda, </a:t>
            </a:r>
            <a:r>
              <a:rPr lang="it-IT" sz="2000" dirty="0" err="1">
                <a:solidFill>
                  <a:srgbClr val="AD2D29"/>
                </a:solidFill>
              </a:rPr>
              <a:t>abertu</a:t>
            </a:r>
            <a:r>
              <a:rPr lang="it-IT" sz="2000" dirty="0">
                <a:solidFill>
                  <a:srgbClr val="AD2D29"/>
                </a:solidFill>
              </a:rPr>
              <a:t> a </a:t>
            </a:r>
            <a:r>
              <a:rPr lang="it-IT" sz="2000" dirty="0" err="1">
                <a:solidFill>
                  <a:srgbClr val="AD2D29"/>
                </a:solidFill>
              </a:rPr>
              <a:t>is</a:t>
            </a:r>
            <a:r>
              <a:rPr lang="it-IT" sz="2000" dirty="0">
                <a:solidFill>
                  <a:srgbClr val="AD2D29"/>
                </a:solidFill>
              </a:rPr>
              <a:t> </a:t>
            </a:r>
            <a:r>
              <a:rPr lang="it-IT" sz="2000" dirty="0" err="1">
                <a:solidFill>
                  <a:srgbClr val="AD2D29"/>
                </a:solidFill>
              </a:rPr>
              <a:t>umperadoris</a:t>
            </a:r>
            <a:r>
              <a:rPr lang="it-IT" sz="2000" dirty="0">
                <a:solidFill>
                  <a:srgbClr val="AD2D29"/>
                </a:solidFill>
              </a:rPr>
              <a:t>, chi </a:t>
            </a:r>
            <a:r>
              <a:rPr lang="it-IT" sz="2000" dirty="0" err="1">
                <a:solidFill>
                  <a:srgbClr val="AD2D29"/>
                </a:solidFill>
              </a:rPr>
              <a:t>traballat</a:t>
            </a:r>
            <a:r>
              <a:rPr lang="it-IT" sz="2000" dirty="0">
                <a:solidFill>
                  <a:srgbClr val="AD2D29"/>
                </a:solidFill>
              </a:rPr>
              <a:t> </a:t>
            </a:r>
            <a:r>
              <a:rPr lang="it-IT" sz="2000" dirty="0" err="1">
                <a:solidFill>
                  <a:srgbClr val="AD2D29"/>
                </a:solidFill>
              </a:rPr>
              <a:t>pruschetotu</a:t>
            </a:r>
            <a:r>
              <a:rPr lang="it-IT" sz="2000" dirty="0">
                <a:solidFill>
                  <a:srgbClr val="AD2D29"/>
                </a:solidFill>
              </a:rPr>
              <a:t> </a:t>
            </a:r>
            <a:r>
              <a:rPr lang="it-IT" sz="2000" dirty="0" err="1">
                <a:solidFill>
                  <a:srgbClr val="AD2D29"/>
                </a:solidFill>
              </a:rPr>
              <a:t>cun</a:t>
            </a:r>
            <a:r>
              <a:rPr lang="it-IT" sz="2000" dirty="0">
                <a:solidFill>
                  <a:srgbClr val="AD2D29"/>
                </a:solidFill>
              </a:rPr>
              <a:t> su </a:t>
            </a:r>
            <a:r>
              <a:rPr lang="it-IT" sz="2000" dirty="0" err="1">
                <a:solidFill>
                  <a:srgbClr val="AD2D29"/>
                </a:solidFill>
              </a:rPr>
              <a:t>repartu</a:t>
            </a:r>
            <a:r>
              <a:rPr lang="it-IT" sz="2000" dirty="0">
                <a:solidFill>
                  <a:srgbClr val="AD2D29"/>
                </a:solidFill>
              </a:rPr>
              <a:t> de cardiologia ma </a:t>
            </a:r>
            <a:r>
              <a:rPr lang="it-IT" sz="2000" dirty="0" err="1">
                <a:solidFill>
                  <a:srgbClr val="AD2D29"/>
                </a:solidFill>
              </a:rPr>
              <a:t>agiudat</a:t>
            </a:r>
            <a:r>
              <a:rPr lang="it-IT" sz="2000" dirty="0">
                <a:solidFill>
                  <a:srgbClr val="AD2D29"/>
                </a:solidFill>
              </a:rPr>
              <a:t> </a:t>
            </a:r>
            <a:r>
              <a:rPr lang="it-IT" sz="2000" dirty="0" err="1">
                <a:solidFill>
                  <a:srgbClr val="AD2D29"/>
                </a:solidFill>
              </a:rPr>
              <a:t>is</a:t>
            </a:r>
            <a:r>
              <a:rPr lang="it-IT" sz="2000" dirty="0">
                <a:solidFill>
                  <a:srgbClr val="AD2D29"/>
                </a:solidFill>
              </a:rPr>
              <a:t> </a:t>
            </a:r>
            <a:r>
              <a:rPr lang="it-IT" sz="2000" dirty="0" err="1">
                <a:solidFill>
                  <a:srgbClr val="AD2D29"/>
                </a:solidFill>
              </a:rPr>
              <a:t>àterus</a:t>
            </a:r>
            <a:r>
              <a:rPr lang="it-IT" sz="2000" dirty="0">
                <a:solidFill>
                  <a:srgbClr val="AD2D29"/>
                </a:solidFill>
              </a:rPr>
              <a:t> </a:t>
            </a:r>
            <a:r>
              <a:rPr lang="it-IT" sz="2000" dirty="0" err="1">
                <a:solidFill>
                  <a:srgbClr val="AD2D29"/>
                </a:solidFill>
              </a:rPr>
              <a:t>repartus</a:t>
            </a:r>
            <a:r>
              <a:rPr lang="it-IT" sz="2000" dirty="0">
                <a:solidFill>
                  <a:srgbClr val="AD2D29"/>
                </a:solidFill>
              </a:rPr>
              <a:t> </a:t>
            </a:r>
            <a:r>
              <a:rPr lang="it-IT" sz="2000" dirty="0" err="1">
                <a:solidFill>
                  <a:srgbClr val="AD2D29"/>
                </a:solidFill>
              </a:rPr>
              <a:t>puru</a:t>
            </a:r>
            <a:r>
              <a:rPr lang="it-IT" sz="2000" dirty="0">
                <a:solidFill>
                  <a:srgbClr val="AD2D29"/>
                </a:solidFill>
              </a:rPr>
              <a:t>, </a:t>
            </a:r>
            <a:r>
              <a:rPr lang="it-IT" sz="2000" dirty="0" err="1">
                <a:solidFill>
                  <a:srgbClr val="AD2D29"/>
                </a:solidFill>
              </a:rPr>
              <a:t>cuncordendi</a:t>
            </a:r>
            <a:r>
              <a:rPr lang="it-IT" sz="2000" dirty="0">
                <a:solidFill>
                  <a:srgbClr val="AD2D29"/>
                </a:solidFill>
              </a:rPr>
              <a:t> </a:t>
            </a:r>
            <a:r>
              <a:rPr lang="it-IT" sz="2000" dirty="0" err="1">
                <a:solidFill>
                  <a:srgbClr val="AD2D29"/>
                </a:solidFill>
              </a:rPr>
              <a:t>fainas</a:t>
            </a:r>
            <a:r>
              <a:rPr lang="it-IT" sz="2000" dirty="0">
                <a:solidFill>
                  <a:srgbClr val="AD2D29"/>
                </a:solidFill>
              </a:rPr>
              <a:t>, </a:t>
            </a:r>
            <a:r>
              <a:rPr lang="it-IT" sz="2000" dirty="0" err="1">
                <a:solidFill>
                  <a:srgbClr val="AD2D29"/>
                </a:solidFill>
              </a:rPr>
              <a:t>aparicendi</a:t>
            </a:r>
            <a:r>
              <a:rPr lang="it-IT" sz="2000" dirty="0">
                <a:solidFill>
                  <a:srgbClr val="AD2D29"/>
                </a:solidFill>
              </a:rPr>
              <a:t> </a:t>
            </a:r>
            <a:r>
              <a:rPr lang="it-IT" sz="2000" dirty="0" err="1">
                <a:solidFill>
                  <a:srgbClr val="AD2D29"/>
                </a:solidFill>
              </a:rPr>
              <a:t>materialis</a:t>
            </a:r>
            <a:r>
              <a:rPr lang="it-IT" sz="2000" dirty="0">
                <a:solidFill>
                  <a:srgbClr val="AD2D29"/>
                </a:solidFill>
              </a:rPr>
              <a:t> chi </a:t>
            </a:r>
            <a:r>
              <a:rPr lang="it-IT" sz="2000" dirty="0" err="1">
                <a:solidFill>
                  <a:srgbClr val="AD2D29"/>
                </a:solidFill>
              </a:rPr>
              <a:t>pertocant</a:t>
            </a:r>
            <a:r>
              <a:rPr lang="it-IT" sz="2000" dirty="0">
                <a:solidFill>
                  <a:srgbClr val="AD2D29"/>
                </a:solidFill>
              </a:rPr>
              <a:t> </a:t>
            </a:r>
            <a:r>
              <a:rPr lang="it-IT" sz="2000" dirty="0" err="1">
                <a:solidFill>
                  <a:srgbClr val="AD2D29"/>
                </a:solidFill>
              </a:rPr>
              <a:t>is</a:t>
            </a:r>
            <a:r>
              <a:rPr lang="it-IT" sz="2000" dirty="0">
                <a:solidFill>
                  <a:srgbClr val="AD2D29"/>
                </a:solidFill>
              </a:rPr>
              <a:t> </a:t>
            </a:r>
            <a:r>
              <a:rPr lang="it-IT" sz="2000" dirty="0" err="1">
                <a:solidFill>
                  <a:srgbClr val="AD2D29"/>
                </a:solidFill>
              </a:rPr>
              <a:t>maladias</a:t>
            </a:r>
            <a:r>
              <a:rPr lang="it-IT" sz="2000" dirty="0">
                <a:solidFill>
                  <a:srgbClr val="AD2D29"/>
                </a:solidFill>
              </a:rPr>
              <a:t> (</a:t>
            </a:r>
            <a:r>
              <a:rPr lang="it-IT" sz="2000" dirty="0" err="1">
                <a:solidFill>
                  <a:srgbClr val="AD2D29"/>
                </a:solidFill>
              </a:rPr>
              <a:t>postus</a:t>
            </a:r>
            <a:r>
              <a:rPr lang="it-IT" sz="2000" dirty="0">
                <a:solidFill>
                  <a:srgbClr val="AD2D29"/>
                </a:solidFill>
              </a:rPr>
              <a:t> a </a:t>
            </a:r>
            <a:r>
              <a:rPr lang="it-IT" sz="2000" dirty="0" err="1">
                <a:solidFill>
                  <a:srgbClr val="AD2D29"/>
                </a:solidFill>
              </a:rPr>
              <a:t>disponimentu</a:t>
            </a:r>
            <a:r>
              <a:rPr lang="it-IT" sz="2000" dirty="0">
                <a:solidFill>
                  <a:srgbClr val="AD2D29"/>
                </a:solidFill>
              </a:rPr>
              <a:t> in su </a:t>
            </a:r>
            <a:r>
              <a:rPr lang="it-IT" sz="2000" dirty="0" err="1">
                <a:solidFill>
                  <a:srgbClr val="AD2D29"/>
                </a:solidFill>
              </a:rPr>
              <a:t>giassu</a:t>
            </a:r>
            <a:r>
              <a:rPr lang="it-IT" sz="2000" dirty="0">
                <a:solidFill>
                  <a:srgbClr val="AD2D29"/>
                </a:solidFill>
              </a:rPr>
              <a:t> internet de sa ASL </a:t>
            </a:r>
            <a:r>
              <a:rPr lang="it-IT" sz="2000" dirty="0" err="1">
                <a:solidFill>
                  <a:srgbClr val="AD2D29"/>
                </a:solidFill>
              </a:rPr>
              <a:t>puru</a:t>
            </a:r>
            <a:r>
              <a:rPr lang="it-IT" sz="2000" dirty="0">
                <a:solidFill>
                  <a:srgbClr val="AD2D29"/>
                </a:solidFill>
              </a:rPr>
              <a:t>), </a:t>
            </a:r>
            <a:r>
              <a:rPr lang="it-IT" sz="2000" dirty="0" err="1">
                <a:solidFill>
                  <a:srgbClr val="AD2D29"/>
                </a:solidFill>
              </a:rPr>
              <a:t>atobiendi</a:t>
            </a:r>
            <a:r>
              <a:rPr lang="it-IT" sz="2000" dirty="0">
                <a:solidFill>
                  <a:srgbClr val="AD2D29"/>
                </a:solidFill>
              </a:rPr>
              <a:t> </a:t>
            </a:r>
            <a:r>
              <a:rPr lang="it-IT" sz="2000" dirty="0" err="1">
                <a:solidFill>
                  <a:srgbClr val="AD2D29"/>
                </a:solidFill>
              </a:rPr>
              <a:t>is</a:t>
            </a:r>
            <a:r>
              <a:rPr lang="it-IT" sz="2000" dirty="0">
                <a:solidFill>
                  <a:srgbClr val="AD2D29"/>
                </a:solidFill>
              </a:rPr>
              <a:t> </a:t>
            </a:r>
            <a:r>
              <a:rPr lang="it-IT" sz="2000" dirty="0" err="1">
                <a:solidFill>
                  <a:srgbClr val="AD2D29"/>
                </a:solidFill>
              </a:rPr>
              <a:t>arricoveraus</a:t>
            </a:r>
            <a:r>
              <a:rPr lang="it-IT" sz="2000" dirty="0">
                <a:solidFill>
                  <a:srgbClr val="AD2D29"/>
                </a:solidFill>
              </a:rPr>
              <a:t> in </a:t>
            </a:r>
            <a:r>
              <a:rPr lang="it-IT" sz="2000" dirty="0" err="1">
                <a:solidFill>
                  <a:srgbClr val="AD2D29"/>
                </a:solidFill>
              </a:rPr>
              <a:t>repartu</a:t>
            </a:r>
            <a:r>
              <a:rPr lang="it-IT" sz="2000" dirty="0">
                <a:solidFill>
                  <a:srgbClr val="AD2D29"/>
                </a:solidFill>
              </a:rPr>
              <a:t> e </a:t>
            </a:r>
            <a:r>
              <a:rPr lang="it-IT" sz="2000" dirty="0" err="1">
                <a:solidFill>
                  <a:srgbClr val="AD2D29"/>
                </a:solidFill>
              </a:rPr>
              <a:t>is</a:t>
            </a:r>
            <a:r>
              <a:rPr lang="it-IT" sz="2000" dirty="0">
                <a:solidFill>
                  <a:srgbClr val="AD2D29"/>
                </a:solidFill>
              </a:rPr>
              <a:t> </a:t>
            </a:r>
            <a:r>
              <a:rPr lang="it-IT" sz="2000" dirty="0" err="1">
                <a:solidFill>
                  <a:srgbClr val="AD2D29"/>
                </a:solidFill>
              </a:rPr>
              <a:t>famìlias</a:t>
            </a:r>
            <a:r>
              <a:rPr lang="it-IT" sz="2000" dirty="0">
                <a:solidFill>
                  <a:srgbClr val="AD2D29"/>
                </a:solidFill>
              </a:rPr>
              <a:t> </a:t>
            </a:r>
            <a:r>
              <a:rPr lang="it-IT" sz="2000" dirty="0" err="1">
                <a:solidFill>
                  <a:srgbClr val="AD2D29"/>
                </a:solidFill>
              </a:rPr>
              <a:t>insoru</a:t>
            </a:r>
            <a:r>
              <a:rPr lang="it-IT" sz="2000" dirty="0">
                <a:solidFill>
                  <a:srgbClr val="AD2D29"/>
                </a:solidFill>
              </a:rPr>
              <a:t>, </a:t>
            </a:r>
            <a:r>
              <a:rPr lang="it-IT" sz="2000" dirty="0" err="1">
                <a:solidFill>
                  <a:srgbClr val="AD2D29"/>
                </a:solidFill>
              </a:rPr>
              <a:t>faendi</a:t>
            </a:r>
            <a:r>
              <a:rPr lang="it-IT" sz="2000" dirty="0">
                <a:solidFill>
                  <a:srgbClr val="AD2D29"/>
                </a:solidFill>
              </a:rPr>
              <a:t> </a:t>
            </a:r>
            <a:r>
              <a:rPr lang="it-IT" sz="2000" dirty="0" err="1">
                <a:solidFill>
                  <a:srgbClr val="AD2D29"/>
                </a:solidFill>
              </a:rPr>
              <a:t>furriaduras</a:t>
            </a:r>
            <a:r>
              <a:rPr lang="it-IT" sz="2000" dirty="0">
                <a:solidFill>
                  <a:srgbClr val="AD2D29"/>
                </a:solidFill>
              </a:rPr>
              <a:t> e </a:t>
            </a:r>
            <a:r>
              <a:rPr lang="it-IT" sz="2000" dirty="0" err="1">
                <a:solidFill>
                  <a:srgbClr val="AD2D29"/>
                </a:solidFill>
              </a:rPr>
              <a:t>donendi</a:t>
            </a:r>
            <a:r>
              <a:rPr lang="it-IT" sz="2000" dirty="0">
                <a:solidFill>
                  <a:srgbClr val="AD2D29"/>
                </a:solidFill>
              </a:rPr>
              <a:t> </a:t>
            </a:r>
            <a:r>
              <a:rPr lang="it-IT" sz="2000" dirty="0" err="1">
                <a:solidFill>
                  <a:srgbClr val="AD2D29"/>
                </a:solidFill>
              </a:rPr>
              <a:t>informatzionis</a:t>
            </a:r>
            <a:endParaRPr lang="it-IT" sz="2000" dirty="0">
              <a:solidFill>
                <a:srgbClr val="AD2D29"/>
              </a:solidFill>
            </a:endParaRPr>
          </a:p>
          <a:p>
            <a:pPr algn="l">
              <a:lnSpc>
                <a:spcPct val="100000"/>
              </a:lnSpc>
            </a:pPr>
            <a:endParaRPr lang="it-IT" sz="2000" dirty="0">
              <a:solidFill>
                <a:srgbClr val="AD2D29"/>
              </a:solidFill>
            </a:endParaRPr>
          </a:p>
          <a:p>
            <a:pPr algn="l">
              <a:lnSpc>
                <a:spcPct val="100000"/>
              </a:lnSpc>
            </a:pPr>
            <a:r>
              <a:rPr lang="en-US" sz="2000" dirty="0">
                <a:solidFill>
                  <a:schemeClr val="accent1">
                    <a:lumMod val="50000"/>
                  </a:schemeClr>
                </a:solidFill>
              </a:rPr>
              <a:t>The core is a Sardinian language help desk. Open to users, that works with the cardiology department but also assist other departments by organizing activities, preparing materials related to diseases (which are also made available on the ASL website), meeting with hospitalized patients and their families, making translations and providing information</a:t>
            </a:r>
            <a:endParaRPr lang="it-IT" sz="2000" dirty="0">
              <a:solidFill>
                <a:schemeClr val="accent1">
                  <a:lumMod val="50000"/>
                </a:schemeClr>
              </a:solidFill>
            </a:endParaRPr>
          </a:p>
        </p:txBody>
      </p:sp>
    </p:spTree>
    <p:extLst>
      <p:ext uri="{BB962C8B-B14F-4D97-AF65-F5344CB8AC3E}">
        <p14:creationId xmlns:p14="http://schemas.microsoft.com/office/powerpoint/2010/main" val="59608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D2D29"/>
        </a:solidFill>
        <a:effectLst/>
      </p:bgPr>
    </p:bg>
    <p:spTree>
      <p:nvGrpSpPr>
        <p:cNvPr id="1" name="">
          <a:extLst>
            <a:ext uri="{FF2B5EF4-FFF2-40B4-BE49-F238E27FC236}">
              <a16:creationId xmlns:a16="http://schemas.microsoft.com/office/drawing/2014/main" id="{5E59A4CD-A421-2C8F-BA62-356E5200883A}"/>
            </a:ext>
          </a:extLst>
        </p:cNvPr>
        <p:cNvGrpSpPr/>
        <p:nvPr/>
      </p:nvGrpSpPr>
      <p:grpSpPr>
        <a:xfrm>
          <a:off x="0" y="0"/>
          <a:ext cx="0" cy="0"/>
          <a:chOff x="0" y="0"/>
          <a:chExt cx="0" cy="0"/>
        </a:xfrm>
      </p:grpSpPr>
      <p:sp>
        <p:nvSpPr>
          <p:cNvPr id="94" name="AutoShape 2">
            <a:extLst>
              <a:ext uri="{FF2B5EF4-FFF2-40B4-BE49-F238E27FC236}">
                <a16:creationId xmlns:a16="http://schemas.microsoft.com/office/drawing/2014/main" id="{B5F90944-D03B-B95C-3C89-1125A277A819}"/>
              </a:ext>
            </a:extLst>
          </p:cNvPr>
          <p:cNvSpPr/>
          <p:nvPr/>
        </p:nvSpPr>
        <p:spPr>
          <a:xfrm>
            <a:off x="723029" y="281254"/>
            <a:ext cx="9245942" cy="6997490"/>
          </a:xfrm>
          <a:prstGeom prst="rect">
            <a:avLst/>
          </a:prstGeom>
          <a:solidFill>
            <a:srgbClr val="000033"/>
          </a:solidFill>
          <a:ln w="12700">
            <a:miter lim="400000"/>
          </a:ln>
        </p:spPr>
        <p:txBody>
          <a:bodyPr lIns="45719" rIns="45719"/>
          <a:lstStyle/>
          <a:p>
            <a:endParaRPr/>
          </a:p>
        </p:txBody>
      </p:sp>
      <p:sp>
        <p:nvSpPr>
          <p:cNvPr id="95" name="AutoShape 3">
            <a:extLst>
              <a:ext uri="{FF2B5EF4-FFF2-40B4-BE49-F238E27FC236}">
                <a16:creationId xmlns:a16="http://schemas.microsoft.com/office/drawing/2014/main" id="{80C58854-592F-1535-E310-364A07C368F9}"/>
              </a:ext>
            </a:extLst>
          </p:cNvPr>
          <p:cNvSpPr/>
          <p:nvPr/>
        </p:nvSpPr>
        <p:spPr>
          <a:xfrm>
            <a:off x="172993" y="279505"/>
            <a:ext cx="10307782" cy="6997490"/>
          </a:xfrm>
          <a:prstGeom prst="rect">
            <a:avLst/>
          </a:prstGeom>
          <a:solidFill>
            <a:srgbClr val="FFFFFF"/>
          </a:solidFill>
          <a:ln w="12700">
            <a:miter lim="400000"/>
          </a:ln>
        </p:spPr>
        <p:txBody>
          <a:bodyPr lIns="45719" rIns="45719"/>
          <a:lstStyle/>
          <a:p>
            <a:endParaRPr lang="it-IT"/>
          </a:p>
        </p:txBody>
      </p:sp>
      <p:sp>
        <p:nvSpPr>
          <p:cNvPr id="96" name="TextBox 5">
            <a:extLst>
              <a:ext uri="{FF2B5EF4-FFF2-40B4-BE49-F238E27FC236}">
                <a16:creationId xmlns:a16="http://schemas.microsoft.com/office/drawing/2014/main" id="{C24633CD-85A1-C042-59A4-68163DCD91FB}"/>
              </a:ext>
            </a:extLst>
          </p:cNvPr>
          <p:cNvSpPr txBox="1"/>
          <p:nvPr/>
        </p:nvSpPr>
        <p:spPr>
          <a:xfrm>
            <a:off x="252257" y="1758143"/>
            <a:ext cx="10268150" cy="23924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r>
              <a:rPr lang="it-IT" sz="4000" dirty="0">
                <a:solidFill>
                  <a:srgbClr val="AD2D29"/>
                </a:solidFill>
              </a:rPr>
              <a:t>Comenti est </a:t>
            </a:r>
            <a:r>
              <a:rPr lang="it-IT" sz="4000" dirty="0" err="1">
                <a:solidFill>
                  <a:srgbClr val="AD2D29"/>
                </a:solidFill>
              </a:rPr>
              <a:t>cuncordau</a:t>
            </a:r>
            <a:r>
              <a:rPr lang="it-IT" sz="4000" dirty="0">
                <a:solidFill>
                  <a:srgbClr val="AD2D29"/>
                </a:solidFill>
              </a:rPr>
              <a:t> su </a:t>
            </a:r>
            <a:r>
              <a:rPr lang="it-IT" sz="4000" dirty="0" err="1">
                <a:solidFill>
                  <a:srgbClr val="AD2D29"/>
                </a:solidFill>
              </a:rPr>
              <a:t>progetu</a:t>
            </a:r>
            <a:r>
              <a:rPr lang="it-IT" sz="4000" dirty="0">
                <a:solidFill>
                  <a:srgbClr val="AD2D29"/>
                </a:solidFill>
              </a:rPr>
              <a:t> ?</a:t>
            </a:r>
          </a:p>
          <a:p>
            <a:r>
              <a:rPr lang="en-US" sz="4000" dirty="0">
                <a:solidFill>
                  <a:schemeClr val="accent1">
                    <a:lumMod val="50000"/>
                  </a:schemeClr>
                </a:solidFill>
              </a:rPr>
              <a:t>How is the project structured?</a:t>
            </a:r>
            <a:endParaRPr lang="it-IT" sz="4000" dirty="0">
              <a:solidFill>
                <a:schemeClr val="accent1">
                  <a:lumMod val="50000"/>
                </a:schemeClr>
              </a:solidFill>
            </a:endParaRPr>
          </a:p>
          <a:p>
            <a:endParaRPr lang="it-IT" sz="4000" dirty="0">
              <a:solidFill>
                <a:schemeClr val="accent1">
                  <a:lumMod val="50000"/>
                </a:schemeClr>
              </a:solidFill>
            </a:endParaRPr>
          </a:p>
        </p:txBody>
      </p:sp>
      <p:pic>
        <p:nvPicPr>
          <p:cNvPr id="108" name="Coru sardu logo.jpg" descr="Coru sardu logo.jpg">
            <a:extLst>
              <a:ext uri="{FF2B5EF4-FFF2-40B4-BE49-F238E27FC236}">
                <a16:creationId xmlns:a16="http://schemas.microsoft.com/office/drawing/2014/main" id="{98E0010D-E953-968C-A4E0-AB4953047D48}"/>
              </a:ext>
            </a:extLst>
          </p:cNvPr>
          <p:cNvPicPr>
            <a:picLocks noChangeAspect="1"/>
          </p:cNvPicPr>
          <p:nvPr/>
        </p:nvPicPr>
        <p:blipFill>
          <a:blip r:embed="rId3"/>
          <a:stretch>
            <a:fillRect/>
          </a:stretch>
        </p:blipFill>
        <p:spPr>
          <a:xfrm>
            <a:off x="4975839" y="441757"/>
            <a:ext cx="884156" cy="1249645"/>
          </a:xfrm>
          <a:prstGeom prst="rect">
            <a:avLst/>
          </a:prstGeom>
          <a:ln w="12700">
            <a:miter lim="400000"/>
          </a:ln>
        </p:spPr>
      </p:pic>
      <p:pic>
        <p:nvPicPr>
          <p:cNvPr id="109" name="logo regione.png" descr="logo regione.png">
            <a:extLst>
              <a:ext uri="{FF2B5EF4-FFF2-40B4-BE49-F238E27FC236}">
                <a16:creationId xmlns:a16="http://schemas.microsoft.com/office/drawing/2014/main" id="{B64AC30D-E47D-03BA-9372-8D0C12D80164}"/>
              </a:ext>
            </a:extLst>
          </p:cNvPr>
          <p:cNvPicPr>
            <a:picLocks noChangeAspect="1"/>
          </p:cNvPicPr>
          <p:nvPr/>
        </p:nvPicPr>
        <p:blipFill>
          <a:blip r:embed="rId4"/>
          <a:stretch>
            <a:fillRect/>
          </a:stretch>
        </p:blipFill>
        <p:spPr>
          <a:xfrm>
            <a:off x="7122349" y="698928"/>
            <a:ext cx="1272824" cy="750966"/>
          </a:xfrm>
          <a:prstGeom prst="rect">
            <a:avLst/>
          </a:prstGeom>
          <a:ln w="12700">
            <a:miter lim="400000"/>
          </a:ln>
        </p:spPr>
      </p:pic>
      <p:pic>
        <p:nvPicPr>
          <p:cNvPr id="110" name="Immagine 8" descr="Immagine 8">
            <a:extLst>
              <a:ext uri="{FF2B5EF4-FFF2-40B4-BE49-F238E27FC236}">
                <a16:creationId xmlns:a16="http://schemas.microsoft.com/office/drawing/2014/main" id="{D34FB3E4-0B8E-F626-6171-46F9AE10CF2F}"/>
              </a:ext>
            </a:extLst>
          </p:cNvPr>
          <p:cNvPicPr>
            <a:picLocks noChangeAspect="1"/>
          </p:cNvPicPr>
          <p:nvPr/>
        </p:nvPicPr>
        <p:blipFill>
          <a:blip r:embed="rId5"/>
          <a:stretch>
            <a:fillRect/>
          </a:stretch>
        </p:blipFill>
        <p:spPr>
          <a:xfrm>
            <a:off x="2059682" y="818741"/>
            <a:ext cx="1767150" cy="401915"/>
          </a:xfrm>
          <a:prstGeom prst="rect">
            <a:avLst/>
          </a:prstGeom>
          <a:ln w="12700">
            <a:miter lim="400000"/>
          </a:ln>
        </p:spPr>
      </p:pic>
      <p:sp>
        <p:nvSpPr>
          <p:cNvPr id="3" name="TextBox 5">
            <a:extLst>
              <a:ext uri="{FF2B5EF4-FFF2-40B4-BE49-F238E27FC236}">
                <a16:creationId xmlns:a16="http://schemas.microsoft.com/office/drawing/2014/main" id="{8D89B5F9-AA2F-DFC0-53C5-B47F1C1AFEE1}"/>
              </a:ext>
            </a:extLst>
          </p:cNvPr>
          <p:cNvSpPr txBox="1"/>
          <p:nvPr/>
        </p:nvSpPr>
        <p:spPr>
          <a:xfrm>
            <a:off x="399012" y="3168291"/>
            <a:ext cx="9740942" cy="40010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lnSpc>
                <a:spcPts val="6400"/>
              </a:lnSpc>
              <a:defRPr sz="4400" spc="132">
                <a:solidFill>
                  <a:srgbClr val="D35543"/>
                </a:solidFill>
                <a:latin typeface="Coustard"/>
                <a:ea typeface="Coustard"/>
                <a:cs typeface="Coustard"/>
                <a:sym typeface="Coustard"/>
              </a:defRPr>
            </a:lvl1pPr>
          </a:lstStyle>
          <a:p>
            <a:pPr>
              <a:lnSpc>
                <a:spcPct val="100000"/>
              </a:lnSpc>
            </a:pPr>
            <a:endParaRPr lang="it-IT" sz="2000" dirty="0">
              <a:solidFill>
                <a:srgbClr val="AD2D29"/>
              </a:solidFill>
            </a:endParaRPr>
          </a:p>
          <a:p>
            <a:pPr algn="l">
              <a:lnSpc>
                <a:spcPct val="100000"/>
              </a:lnSpc>
            </a:pPr>
            <a:r>
              <a:rPr lang="it-IT" sz="2000" dirty="0" err="1">
                <a:solidFill>
                  <a:srgbClr val="AD2D29"/>
                </a:solidFill>
              </a:rPr>
              <a:t>Aìnturu</a:t>
            </a:r>
            <a:r>
              <a:rPr lang="it-IT" sz="2000" dirty="0">
                <a:solidFill>
                  <a:srgbClr val="AD2D29"/>
                </a:solidFill>
              </a:rPr>
              <a:t> de su </a:t>
            </a:r>
            <a:r>
              <a:rPr lang="it-IT" sz="2000" dirty="0" err="1">
                <a:solidFill>
                  <a:srgbClr val="AD2D29"/>
                </a:solidFill>
              </a:rPr>
              <a:t>progetu</a:t>
            </a:r>
            <a:r>
              <a:rPr lang="it-IT" sz="2000" dirty="0">
                <a:solidFill>
                  <a:srgbClr val="AD2D29"/>
                </a:solidFill>
              </a:rPr>
              <a:t> Coru sardu  una parti manna </a:t>
            </a:r>
            <a:r>
              <a:rPr lang="it-IT" sz="2000" dirty="0" err="1">
                <a:solidFill>
                  <a:srgbClr val="AD2D29"/>
                </a:solidFill>
              </a:rPr>
              <a:t>dd’at</a:t>
            </a:r>
            <a:r>
              <a:rPr lang="it-IT" sz="2000" dirty="0">
                <a:solidFill>
                  <a:srgbClr val="AD2D29"/>
                </a:solidFill>
              </a:rPr>
              <a:t> tenta sa </a:t>
            </a:r>
            <a:r>
              <a:rPr lang="it-IT" sz="2000" dirty="0" err="1">
                <a:solidFill>
                  <a:srgbClr val="AD2D29"/>
                </a:solidFill>
              </a:rPr>
              <a:t>formatzioni</a:t>
            </a:r>
            <a:r>
              <a:rPr lang="it-IT" sz="2000" dirty="0">
                <a:solidFill>
                  <a:srgbClr val="AD2D29"/>
                </a:solidFill>
              </a:rPr>
              <a:t> de </a:t>
            </a:r>
            <a:r>
              <a:rPr lang="it-IT" sz="2000" dirty="0" err="1">
                <a:solidFill>
                  <a:srgbClr val="AD2D29"/>
                </a:solidFill>
              </a:rPr>
              <a:t>is</a:t>
            </a:r>
            <a:r>
              <a:rPr lang="it-IT" sz="2000" dirty="0">
                <a:solidFill>
                  <a:srgbClr val="AD2D29"/>
                </a:solidFill>
              </a:rPr>
              <a:t> </a:t>
            </a:r>
            <a:r>
              <a:rPr lang="it-IT" sz="2000" dirty="0" err="1">
                <a:solidFill>
                  <a:srgbClr val="AD2D29"/>
                </a:solidFill>
              </a:rPr>
              <a:t>operadoris</a:t>
            </a:r>
            <a:r>
              <a:rPr lang="it-IT" sz="2000" dirty="0">
                <a:solidFill>
                  <a:srgbClr val="AD2D29"/>
                </a:solidFill>
              </a:rPr>
              <a:t> </a:t>
            </a:r>
            <a:r>
              <a:rPr lang="it-IT" sz="2000" dirty="0" err="1">
                <a:solidFill>
                  <a:srgbClr val="AD2D29"/>
                </a:solidFill>
              </a:rPr>
              <a:t>sanitàrius</a:t>
            </a:r>
            <a:r>
              <a:rPr lang="it-IT" sz="2000" dirty="0">
                <a:solidFill>
                  <a:srgbClr val="AD2D29"/>
                </a:solidFill>
              </a:rPr>
              <a:t> chi </a:t>
            </a:r>
            <a:r>
              <a:rPr lang="it-IT" sz="2000" dirty="0" err="1">
                <a:solidFill>
                  <a:srgbClr val="AD2D29"/>
                </a:solidFill>
              </a:rPr>
              <a:t>ant</a:t>
            </a:r>
            <a:r>
              <a:rPr lang="it-IT" sz="2000" dirty="0">
                <a:solidFill>
                  <a:srgbClr val="AD2D29"/>
                </a:solidFill>
              </a:rPr>
              <a:t> </a:t>
            </a:r>
            <a:r>
              <a:rPr lang="it-IT" sz="2000" dirty="0" err="1">
                <a:solidFill>
                  <a:srgbClr val="AD2D29"/>
                </a:solidFill>
              </a:rPr>
              <a:t>pòtziu</a:t>
            </a:r>
            <a:r>
              <a:rPr lang="it-IT" sz="2000" dirty="0">
                <a:solidFill>
                  <a:srgbClr val="AD2D29"/>
                </a:solidFill>
              </a:rPr>
              <a:t> </a:t>
            </a:r>
            <a:r>
              <a:rPr lang="it-IT" sz="2000" dirty="0" err="1">
                <a:solidFill>
                  <a:srgbClr val="AD2D29"/>
                </a:solidFill>
              </a:rPr>
              <a:t>liai</a:t>
            </a:r>
            <a:r>
              <a:rPr lang="it-IT" sz="2000" dirty="0">
                <a:solidFill>
                  <a:srgbClr val="AD2D29"/>
                </a:solidFill>
              </a:rPr>
              <a:t> parti, a </a:t>
            </a:r>
            <a:r>
              <a:rPr lang="it-IT" sz="2000" dirty="0" err="1">
                <a:solidFill>
                  <a:srgbClr val="AD2D29"/>
                </a:solidFill>
              </a:rPr>
              <a:t>indonu</a:t>
            </a:r>
            <a:r>
              <a:rPr lang="it-IT" sz="2000" dirty="0">
                <a:solidFill>
                  <a:srgbClr val="AD2D29"/>
                </a:solidFill>
              </a:rPr>
              <a:t>, a </a:t>
            </a:r>
            <a:r>
              <a:rPr lang="it-IT" sz="2000" dirty="0" err="1">
                <a:solidFill>
                  <a:srgbClr val="AD2D29"/>
                </a:solidFill>
              </a:rPr>
              <a:t>duus</a:t>
            </a:r>
            <a:r>
              <a:rPr lang="it-IT" sz="2000" dirty="0">
                <a:solidFill>
                  <a:srgbClr val="AD2D29"/>
                </a:solidFill>
              </a:rPr>
              <a:t> </a:t>
            </a:r>
            <a:r>
              <a:rPr lang="it-IT" sz="2000" dirty="0" err="1">
                <a:solidFill>
                  <a:srgbClr val="AD2D29"/>
                </a:solidFill>
              </a:rPr>
              <a:t>livellus</a:t>
            </a:r>
            <a:r>
              <a:rPr lang="it-IT" sz="2000" dirty="0">
                <a:solidFill>
                  <a:srgbClr val="AD2D29"/>
                </a:solidFill>
              </a:rPr>
              <a:t> de </a:t>
            </a:r>
            <a:r>
              <a:rPr lang="it-IT" sz="2000" dirty="0" err="1">
                <a:solidFill>
                  <a:srgbClr val="AD2D29"/>
                </a:solidFill>
              </a:rPr>
              <a:t>cursu</a:t>
            </a:r>
            <a:r>
              <a:rPr lang="it-IT" sz="2000" dirty="0">
                <a:solidFill>
                  <a:srgbClr val="AD2D29"/>
                </a:solidFill>
              </a:rPr>
              <a:t> </a:t>
            </a:r>
            <a:r>
              <a:rPr lang="it-IT" sz="2000" dirty="0" err="1">
                <a:solidFill>
                  <a:srgbClr val="AD2D29"/>
                </a:solidFill>
              </a:rPr>
              <a:t>po</a:t>
            </a:r>
            <a:r>
              <a:rPr lang="it-IT" sz="2000" dirty="0">
                <a:solidFill>
                  <a:srgbClr val="AD2D29"/>
                </a:solidFill>
              </a:rPr>
              <a:t> s’</a:t>
            </a:r>
            <a:r>
              <a:rPr lang="it-IT" sz="2000" dirty="0" err="1">
                <a:solidFill>
                  <a:srgbClr val="AD2D29"/>
                </a:solidFill>
              </a:rPr>
              <a:t>impreu</a:t>
            </a:r>
            <a:r>
              <a:rPr lang="it-IT" sz="2000" dirty="0">
                <a:solidFill>
                  <a:srgbClr val="AD2D29"/>
                </a:solidFill>
              </a:rPr>
              <a:t> de su sardu in su </a:t>
            </a:r>
            <a:r>
              <a:rPr lang="it-IT" sz="2000" dirty="0" err="1">
                <a:solidFill>
                  <a:srgbClr val="AD2D29"/>
                </a:solidFill>
              </a:rPr>
              <a:t>traballu</a:t>
            </a:r>
            <a:r>
              <a:rPr lang="it-IT" sz="2000" dirty="0">
                <a:solidFill>
                  <a:srgbClr val="AD2D29"/>
                </a:solidFill>
              </a:rPr>
              <a:t> </a:t>
            </a:r>
            <a:r>
              <a:rPr lang="it-IT" sz="2000" dirty="0" err="1">
                <a:solidFill>
                  <a:srgbClr val="AD2D29"/>
                </a:solidFill>
              </a:rPr>
              <a:t>insoru</a:t>
            </a:r>
            <a:r>
              <a:rPr lang="it-IT" sz="2000" dirty="0">
                <a:solidFill>
                  <a:srgbClr val="AD2D29"/>
                </a:solidFill>
              </a:rPr>
              <a:t>. Est sa </a:t>
            </a:r>
            <a:r>
              <a:rPr lang="it-IT" sz="2000" dirty="0" err="1">
                <a:solidFill>
                  <a:srgbClr val="AD2D29"/>
                </a:solidFill>
              </a:rPr>
              <a:t>primu</a:t>
            </a:r>
            <a:r>
              <a:rPr lang="it-IT" sz="2000" dirty="0">
                <a:solidFill>
                  <a:srgbClr val="AD2D29"/>
                </a:solidFill>
              </a:rPr>
              <a:t> </a:t>
            </a:r>
            <a:r>
              <a:rPr lang="it-IT" sz="2000" dirty="0" err="1">
                <a:solidFill>
                  <a:srgbClr val="AD2D29"/>
                </a:solidFill>
              </a:rPr>
              <a:t>borta</a:t>
            </a:r>
            <a:r>
              <a:rPr lang="it-IT" sz="2000" dirty="0">
                <a:solidFill>
                  <a:srgbClr val="AD2D29"/>
                </a:solidFill>
              </a:rPr>
              <a:t> chi in </a:t>
            </a:r>
            <a:r>
              <a:rPr lang="it-IT" sz="2000" dirty="0" err="1">
                <a:solidFill>
                  <a:srgbClr val="AD2D29"/>
                </a:solidFill>
              </a:rPr>
              <a:t>Sardìnnia</a:t>
            </a:r>
            <a:r>
              <a:rPr lang="it-IT" sz="2000" dirty="0">
                <a:solidFill>
                  <a:srgbClr val="AD2D29"/>
                </a:solidFill>
              </a:rPr>
              <a:t> </a:t>
            </a:r>
            <a:r>
              <a:rPr lang="it-IT" sz="2000" dirty="0" err="1">
                <a:solidFill>
                  <a:srgbClr val="AD2D29"/>
                </a:solidFill>
              </a:rPr>
              <a:t>unu</a:t>
            </a:r>
            <a:r>
              <a:rPr lang="it-IT" sz="2000" dirty="0">
                <a:solidFill>
                  <a:srgbClr val="AD2D29"/>
                </a:solidFill>
              </a:rPr>
              <a:t> </a:t>
            </a:r>
            <a:r>
              <a:rPr lang="it-IT" sz="2000" dirty="0" err="1">
                <a:solidFill>
                  <a:srgbClr val="AD2D29"/>
                </a:solidFill>
              </a:rPr>
              <a:t>cursu</a:t>
            </a:r>
            <a:r>
              <a:rPr lang="it-IT" sz="2000" dirty="0">
                <a:solidFill>
                  <a:srgbClr val="AD2D29"/>
                </a:solidFill>
              </a:rPr>
              <a:t> de </a:t>
            </a:r>
            <a:r>
              <a:rPr lang="it-IT" sz="2000" dirty="0" err="1">
                <a:solidFill>
                  <a:srgbClr val="AD2D29"/>
                </a:solidFill>
              </a:rPr>
              <a:t>lìngua</a:t>
            </a:r>
            <a:r>
              <a:rPr lang="it-IT" sz="2000" dirty="0">
                <a:solidFill>
                  <a:srgbClr val="AD2D29"/>
                </a:solidFill>
              </a:rPr>
              <a:t> sarda </a:t>
            </a:r>
            <a:r>
              <a:rPr lang="it-IT" sz="2000" dirty="0" err="1">
                <a:solidFill>
                  <a:srgbClr val="AD2D29"/>
                </a:solidFill>
              </a:rPr>
              <a:t>donat</a:t>
            </a:r>
            <a:r>
              <a:rPr lang="it-IT" sz="2000" dirty="0">
                <a:solidFill>
                  <a:srgbClr val="AD2D29"/>
                </a:solidFill>
              </a:rPr>
              <a:t> </a:t>
            </a:r>
            <a:r>
              <a:rPr lang="it-IT" sz="2000" dirty="0" err="1">
                <a:solidFill>
                  <a:srgbClr val="AD2D29"/>
                </a:solidFill>
              </a:rPr>
              <a:t>is</a:t>
            </a:r>
            <a:r>
              <a:rPr lang="it-IT" sz="2000" dirty="0">
                <a:solidFill>
                  <a:srgbClr val="AD2D29"/>
                </a:solidFill>
              </a:rPr>
              <a:t> </a:t>
            </a:r>
            <a:r>
              <a:rPr lang="it-IT" sz="2000" dirty="0" err="1">
                <a:solidFill>
                  <a:srgbClr val="AD2D29"/>
                </a:solidFill>
              </a:rPr>
              <a:t>crèditus</a:t>
            </a:r>
            <a:r>
              <a:rPr lang="it-IT" sz="2000" dirty="0">
                <a:solidFill>
                  <a:srgbClr val="AD2D29"/>
                </a:solidFill>
              </a:rPr>
              <a:t> ECM ( Educazione continua in Medicina) </a:t>
            </a:r>
            <a:r>
              <a:rPr lang="it-IT" sz="2000" dirty="0" err="1">
                <a:solidFill>
                  <a:srgbClr val="AD2D29"/>
                </a:solidFill>
              </a:rPr>
              <a:t>po</a:t>
            </a:r>
            <a:r>
              <a:rPr lang="it-IT" sz="2000" dirty="0">
                <a:solidFill>
                  <a:srgbClr val="AD2D29"/>
                </a:solidFill>
              </a:rPr>
              <a:t> sa professioni</a:t>
            </a:r>
          </a:p>
          <a:p>
            <a:pPr algn="l">
              <a:lnSpc>
                <a:spcPct val="100000"/>
              </a:lnSpc>
            </a:pPr>
            <a:endParaRPr lang="it-IT" sz="2000" dirty="0">
              <a:solidFill>
                <a:srgbClr val="AD2D29"/>
              </a:solidFill>
            </a:endParaRPr>
          </a:p>
          <a:p>
            <a:pPr algn="l">
              <a:lnSpc>
                <a:spcPct val="100000"/>
              </a:lnSpc>
            </a:pPr>
            <a:r>
              <a:rPr lang="en-US" sz="2000" dirty="0">
                <a:solidFill>
                  <a:schemeClr val="accent1">
                    <a:lumMod val="50000"/>
                  </a:schemeClr>
                </a:solidFill>
              </a:rPr>
              <a:t>Within the project, an important role was played by the training of healthcare professionals, who were able to participate for free in two levels of courses on using Sardinian in their work. This is the first time in Sardinia that a Sardinian language course provides ECM credits (Continuing Medical Education) for the profession</a:t>
            </a:r>
            <a:endParaRPr lang="it-IT" sz="2000" dirty="0">
              <a:solidFill>
                <a:schemeClr val="accent1">
                  <a:lumMod val="50000"/>
                </a:schemeClr>
              </a:solidFill>
            </a:endParaRPr>
          </a:p>
          <a:p>
            <a:pPr algn="l">
              <a:lnSpc>
                <a:spcPct val="100000"/>
              </a:lnSpc>
            </a:pPr>
            <a:endParaRPr lang="it-IT" sz="2000" dirty="0">
              <a:solidFill>
                <a:srgbClr val="AD2D29"/>
              </a:solidFill>
            </a:endParaRPr>
          </a:p>
        </p:txBody>
      </p:sp>
    </p:spTree>
    <p:extLst>
      <p:ext uri="{BB962C8B-B14F-4D97-AF65-F5344CB8AC3E}">
        <p14:creationId xmlns:p14="http://schemas.microsoft.com/office/powerpoint/2010/main" val="243715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2611</TotalTime>
  <Words>1715</Words>
  <Application>Microsoft Office PowerPoint</Application>
  <PresentationFormat>Personalizzato</PresentationFormat>
  <Paragraphs>137</Paragraphs>
  <Slides>22</Slides>
  <Notes>20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22</vt:i4>
      </vt:variant>
    </vt:vector>
  </HeadingPairs>
  <TitlesOfParts>
    <vt:vector size="26" baseType="lpstr">
      <vt:lpstr>Arial</vt:lpstr>
      <vt:lpstr>Caladea</vt:lpstr>
      <vt:lpstr>Calibri</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manuela ennas</dc:creator>
  <cp:lastModifiedBy>manuela ennas</cp:lastModifiedBy>
  <cp:revision>4</cp:revision>
  <dcterms:modified xsi:type="dcterms:W3CDTF">2024-11-14T09:25:43Z</dcterms:modified>
</cp:coreProperties>
</file>